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10" r:id="rId3"/>
    <p:sldId id="331" r:id="rId4"/>
    <p:sldId id="328" r:id="rId5"/>
    <p:sldId id="332" r:id="rId6"/>
    <p:sldId id="300" r:id="rId7"/>
    <p:sldId id="414" r:id="rId8"/>
    <p:sldId id="415" r:id="rId9"/>
    <p:sldId id="416" r:id="rId10"/>
    <p:sldId id="411" r:id="rId11"/>
    <p:sldId id="384" r:id="rId12"/>
    <p:sldId id="419" r:id="rId13"/>
    <p:sldId id="421" r:id="rId14"/>
    <p:sldId id="420" r:id="rId15"/>
    <p:sldId id="286" r:id="rId16"/>
    <p:sldId id="431" r:id="rId17"/>
    <p:sldId id="325" r:id="rId18"/>
    <p:sldId id="351" r:id="rId19"/>
    <p:sldId id="395" r:id="rId20"/>
    <p:sldId id="432" r:id="rId21"/>
    <p:sldId id="433" r:id="rId22"/>
    <p:sldId id="386" r:id="rId23"/>
    <p:sldId id="387" r:id="rId24"/>
    <p:sldId id="388" r:id="rId25"/>
    <p:sldId id="397" r:id="rId26"/>
    <p:sldId id="389" r:id="rId27"/>
    <p:sldId id="390" r:id="rId28"/>
    <p:sldId id="391" r:id="rId29"/>
    <p:sldId id="434" r:id="rId30"/>
    <p:sldId id="347" r:id="rId31"/>
    <p:sldId id="435" r:id="rId32"/>
    <p:sldId id="437" r:id="rId33"/>
    <p:sldId id="428" r:id="rId34"/>
    <p:sldId id="429" r:id="rId35"/>
    <p:sldId id="427" r:id="rId36"/>
    <p:sldId id="405" r:id="rId37"/>
    <p:sldId id="308" r:id="rId38"/>
    <p:sldId id="365" r:id="rId39"/>
    <p:sldId id="366" r:id="rId40"/>
    <p:sldId id="424" r:id="rId41"/>
    <p:sldId id="425" r:id="rId42"/>
    <p:sldId id="426"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7" autoAdjust="0"/>
    <p:restoredTop sz="84676" autoAdjust="0"/>
  </p:normalViewPr>
  <p:slideViewPr>
    <p:cSldViewPr>
      <p:cViewPr varScale="1">
        <p:scale>
          <a:sx n="94" d="100"/>
          <a:sy n="94" d="100"/>
        </p:scale>
        <p:origin x="-108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B8EA3-2B6B-4CF9-B606-3F3771E0DCE8}" type="datetimeFigureOut">
              <a:rPr lang="en-US" smtClean="0"/>
              <a:pPr/>
              <a:t>04/11/14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ED3752-AA0C-4FC0-AF15-B091B4A963D1}" type="slidenum">
              <a:rPr lang="en-US" smtClean="0"/>
              <a:pPr/>
              <a:t>‹#›</a:t>
            </a:fld>
            <a:endParaRPr lang="en-US"/>
          </a:p>
        </p:txBody>
      </p:sp>
    </p:spTree>
    <p:extLst>
      <p:ext uri="{BB962C8B-B14F-4D97-AF65-F5344CB8AC3E}">
        <p14:creationId xmlns:p14="http://schemas.microsoft.com/office/powerpoint/2010/main" val="902000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3</a:t>
            </a:fld>
            <a:endParaRPr lang="en-US"/>
          </a:p>
        </p:txBody>
      </p:sp>
    </p:spTree>
    <p:extLst>
      <p:ext uri="{BB962C8B-B14F-4D97-AF65-F5344CB8AC3E}">
        <p14:creationId xmlns:p14="http://schemas.microsoft.com/office/powerpoint/2010/main" val="1382782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To handle the large</a:t>
            </a:r>
            <a:r>
              <a:rPr lang="en-US" altLang="zh-HK" baseline="0" dirty="0" smtClean="0"/>
              <a:t> amount of missing interactions.</a:t>
            </a:r>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19</a:t>
            </a:fld>
            <a:endParaRPr lang="en-US"/>
          </a:p>
        </p:txBody>
      </p:sp>
    </p:spTree>
    <p:extLst>
      <p:ext uri="{BB962C8B-B14F-4D97-AF65-F5344CB8AC3E}">
        <p14:creationId xmlns:p14="http://schemas.microsoft.com/office/powerpoint/2010/main" val="2914415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To handle the large</a:t>
            </a:r>
            <a:r>
              <a:rPr lang="en-US" altLang="zh-HK" baseline="0" dirty="0" smtClean="0"/>
              <a:t> amount of missing interactions.</a:t>
            </a:r>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20</a:t>
            </a:fld>
            <a:endParaRPr lang="en-US"/>
          </a:p>
        </p:txBody>
      </p:sp>
    </p:spTree>
    <p:extLst>
      <p:ext uri="{BB962C8B-B14F-4D97-AF65-F5344CB8AC3E}">
        <p14:creationId xmlns:p14="http://schemas.microsoft.com/office/powerpoint/2010/main" val="1366151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To handle the large</a:t>
            </a:r>
            <a:r>
              <a:rPr lang="en-US" altLang="zh-HK" baseline="0" dirty="0" smtClean="0"/>
              <a:t> amount of missing interactions.</a:t>
            </a:r>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21</a:t>
            </a:fld>
            <a:endParaRPr lang="en-US"/>
          </a:p>
        </p:txBody>
      </p:sp>
    </p:spTree>
    <p:extLst>
      <p:ext uri="{BB962C8B-B14F-4D97-AF65-F5344CB8AC3E}">
        <p14:creationId xmlns:p14="http://schemas.microsoft.com/office/powerpoint/2010/main" val="1366151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HK" dirty="0" smtClean="0"/>
              <a:t>Drug: (left to right) Aspirin (acetylsalicylic acid), Prozac (</a:t>
            </a:r>
            <a:r>
              <a:rPr lang="en-US" altLang="zh-HK" sz="1200" b="0" i="0" kern="1200" dirty="0" smtClean="0">
                <a:solidFill>
                  <a:schemeClr val="tx1"/>
                </a:solidFill>
                <a:effectLst/>
                <a:latin typeface="+mn-lt"/>
                <a:ea typeface="+mn-ea"/>
                <a:cs typeface="+mn-cs"/>
              </a:rPr>
              <a:t>Fluoxetine</a:t>
            </a:r>
            <a:r>
              <a:rPr lang="en-US" altLang="zh-HK"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dirty="0" smtClean="0"/>
              <a:t>Target: </a:t>
            </a:r>
            <a:r>
              <a:rPr lang="en-US" altLang="zh-HK" dirty="0" err="1" smtClean="0"/>
              <a:t>Forkhead</a:t>
            </a:r>
            <a:r>
              <a:rPr lang="en-US" altLang="zh-HK" dirty="0" smtClean="0"/>
              <a:t> box protein P2.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HK"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dirty="0" smtClean="0"/>
              <a:t>Smith-Waterman alignment</a:t>
            </a:r>
            <a:r>
              <a:rPr lang="en-US" altLang="zh-HK" baseline="0" dirty="0" smtClean="0"/>
              <a:t> score</a:t>
            </a:r>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23</a:t>
            </a:fld>
            <a:endParaRPr lang="en-US"/>
          </a:p>
        </p:txBody>
      </p:sp>
    </p:spTree>
    <p:extLst>
      <p:ext uri="{BB962C8B-B14F-4D97-AF65-F5344CB8AC3E}">
        <p14:creationId xmlns:p14="http://schemas.microsoft.com/office/powerpoint/2010/main" val="860191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One example is the drugs D00316 and D01132. They share many targets but their 2D chemical structural similarity is only 0.275 which ranks 10 out of the most similar 25 drugs to D01132. This implies that structural similarity alone cannot fully capture the characteristics of drugs affecting DTI.</a:t>
            </a:r>
          </a:p>
          <a:p>
            <a:endParaRPr lang="en-US" altLang="zh-HK" dirty="0" smtClean="0"/>
          </a:p>
          <a:p>
            <a:r>
              <a:rPr lang="en-US" altLang="zh-HK" dirty="0" smtClean="0"/>
              <a:t>In the NR dataset. D00316 interacts with 6 targets</a:t>
            </a:r>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24</a:t>
            </a:fld>
            <a:endParaRPr lang="en-US"/>
          </a:p>
        </p:txBody>
      </p:sp>
    </p:spTree>
    <p:extLst>
      <p:ext uri="{BB962C8B-B14F-4D97-AF65-F5344CB8AC3E}">
        <p14:creationId xmlns:p14="http://schemas.microsoft.com/office/powerpoint/2010/main" val="1795775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One example is the drugs D00316 and D01132. They share many targets but their 2D chemical structural similarity is only 0.275 which ranks 10 out of the most similar 25 drugs to D01132. This implies that structural similarity alone cannot fully capture the characteristics of drugs affecting DTI.</a:t>
            </a:r>
          </a:p>
          <a:p>
            <a:endParaRPr lang="en-US" altLang="zh-HK" dirty="0" smtClean="0"/>
          </a:p>
          <a:p>
            <a:r>
              <a:rPr lang="en-US" altLang="zh-HK" dirty="0" smtClean="0"/>
              <a:t>In the NR dataset. D00316 interacts with 6 targets</a:t>
            </a:r>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25</a:t>
            </a:fld>
            <a:endParaRPr lang="en-US"/>
          </a:p>
        </p:txBody>
      </p:sp>
    </p:spTree>
    <p:extLst>
      <p:ext uri="{BB962C8B-B14F-4D97-AF65-F5344CB8AC3E}">
        <p14:creationId xmlns:p14="http://schemas.microsoft.com/office/powerpoint/2010/main" val="1795775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HK" dirty="0" smtClean="0"/>
              <a:t>The ATC system divides drugs into different groups according to the organ or system on which they act as well as their chemical, pharmacological and therapeutic properties.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HK"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dirty="0" smtClean="0"/>
              <a:t>//</a:t>
            </a:r>
            <a:r>
              <a:rPr lang="en-US" altLang="zh-HK" baseline="0" dirty="0" smtClean="0"/>
              <a:t> A drug can have multiple ATC codes.</a:t>
            </a:r>
            <a:endParaRPr lang="en-US" altLang="zh-HK"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HK"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HK" sz="1200" b="0" i="0" kern="1200" dirty="0" smtClean="0">
                <a:solidFill>
                  <a:schemeClr val="tx1"/>
                </a:solidFill>
                <a:effectLst/>
                <a:latin typeface="+mn-lt"/>
                <a:ea typeface="+mn-ea"/>
                <a:cs typeface="+mn-cs"/>
              </a:rPr>
              <a:t>Furosemide, a 'water pill,' is used to reduce the swelling and fluid retention caused by various medical problems, including heart or liver disease. It is also used to treat high blood pressure. It causes the kidneys to get rid of unneeded water and salt from the body into the urine.</a:t>
            </a:r>
            <a:endParaRPr lang="zh-HK" altLang="en-US" dirty="0" smtClean="0"/>
          </a:p>
          <a:p>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26</a:t>
            </a:fld>
            <a:endParaRPr lang="en-US"/>
          </a:p>
        </p:txBody>
      </p:sp>
    </p:spTree>
    <p:extLst>
      <p:ext uri="{BB962C8B-B14F-4D97-AF65-F5344CB8AC3E}">
        <p14:creationId xmlns:p14="http://schemas.microsoft.com/office/powerpoint/2010/main" val="3504084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27</a:t>
            </a:fld>
            <a:endParaRPr lang="en-US"/>
          </a:p>
        </p:txBody>
      </p:sp>
    </p:spTree>
    <p:extLst>
      <p:ext uri="{BB962C8B-B14F-4D97-AF65-F5344CB8AC3E}">
        <p14:creationId xmlns:p14="http://schemas.microsoft.com/office/powerpoint/2010/main" val="3504084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HK" dirty="0" smtClean="0"/>
              <a:t>FC of targets : the classified chemical reactions catalyzed by targets or the annotating functions of protein-coding genes.</a:t>
            </a:r>
          </a:p>
        </p:txBody>
      </p:sp>
      <p:sp>
        <p:nvSpPr>
          <p:cNvPr id="4" name="Slide Number Placeholder 3"/>
          <p:cNvSpPr>
            <a:spLocks noGrp="1"/>
          </p:cNvSpPr>
          <p:nvPr>
            <p:ph type="sldNum" sz="quarter" idx="10"/>
          </p:nvPr>
        </p:nvSpPr>
        <p:spPr/>
        <p:txBody>
          <a:bodyPr/>
          <a:lstStyle/>
          <a:p>
            <a:fld id="{37ED3752-AA0C-4FC0-AF15-B091B4A963D1}" type="slidenum">
              <a:rPr lang="en-US" smtClean="0"/>
              <a:pPr/>
              <a:t>28</a:t>
            </a:fld>
            <a:endParaRPr lang="en-US"/>
          </a:p>
        </p:txBody>
      </p:sp>
    </p:spTree>
    <p:extLst>
      <p:ext uri="{BB962C8B-B14F-4D97-AF65-F5344CB8AC3E}">
        <p14:creationId xmlns:p14="http://schemas.microsoft.com/office/powerpoint/2010/main" val="3464531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HK" dirty="0" smtClean="0"/>
          </a:p>
        </p:txBody>
      </p:sp>
      <p:sp>
        <p:nvSpPr>
          <p:cNvPr id="4" name="Slide Number Placeholder 3"/>
          <p:cNvSpPr>
            <a:spLocks noGrp="1"/>
          </p:cNvSpPr>
          <p:nvPr>
            <p:ph type="sldNum" sz="quarter" idx="10"/>
          </p:nvPr>
        </p:nvSpPr>
        <p:spPr/>
        <p:txBody>
          <a:bodyPr/>
          <a:lstStyle/>
          <a:p>
            <a:fld id="{37ED3752-AA0C-4FC0-AF15-B091B4A963D1}" type="slidenum">
              <a:rPr lang="en-US" smtClean="0"/>
              <a:pPr/>
              <a:t>29</a:t>
            </a:fld>
            <a:endParaRPr lang="en-US"/>
          </a:p>
        </p:txBody>
      </p:sp>
    </p:spTree>
    <p:extLst>
      <p:ext uri="{BB962C8B-B14F-4D97-AF65-F5344CB8AC3E}">
        <p14:creationId xmlns:p14="http://schemas.microsoft.com/office/powerpoint/2010/main" val="345344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4</a:t>
            </a:fld>
            <a:endParaRPr lang="en-US"/>
          </a:p>
        </p:txBody>
      </p:sp>
    </p:spTree>
    <p:extLst>
      <p:ext uri="{BB962C8B-B14F-4D97-AF65-F5344CB8AC3E}">
        <p14:creationId xmlns:p14="http://schemas.microsoft.com/office/powerpoint/2010/main" val="403484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7ED3752-AA0C-4FC0-AF15-B091B4A963D1}" type="slidenum">
              <a:rPr lang="en-US" smtClean="0"/>
              <a:pPr/>
              <a:t>31</a:t>
            </a:fld>
            <a:endParaRPr lang="en-US"/>
          </a:p>
        </p:txBody>
      </p:sp>
    </p:spTree>
    <p:extLst>
      <p:ext uri="{BB962C8B-B14F-4D97-AF65-F5344CB8AC3E}">
        <p14:creationId xmlns:p14="http://schemas.microsoft.com/office/powerpoint/2010/main" val="3353291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1-specificity is</a:t>
            </a:r>
            <a:r>
              <a:rPr lang="en-US" baseline="0" dirty="0" smtClean="0"/>
              <a:t> just the false positive rate</a:t>
            </a:r>
          </a:p>
          <a:p>
            <a:r>
              <a:rPr lang="en-US" baseline="0" dirty="0" smtClean="0"/>
              <a:t>The class distribution in our data set is largely skewed. We have a much larger number of negative examples due to the missing interactions.</a:t>
            </a:r>
          </a:p>
          <a:p>
            <a:r>
              <a:rPr lang="en-US" baseline="0" dirty="0" smtClean="0"/>
              <a:t>Therefore, a large change in the number of false positives could result in a very small change in the false positive rate used in AUC.</a:t>
            </a:r>
          </a:p>
          <a:p>
            <a:r>
              <a:rPr lang="en-US" baseline="0" dirty="0" smtClean="0"/>
              <a:t>The AUC could be overly optimistic.</a:t>
            </a:r>
          </a:p>
          <a:p>
            <a:endParaRPr lang="en-US" dirty="0" smtClean="0"/>
          </a:p>
          <a:p>
            <a:r>
              <a:rPr lang="en-US" dirty="0" smtClean="0"/>
              <a:t>AUPR better captures the effect of the large number of negative examples on the algorithm’s performance.</a:t>
            </a:r>
          </a:p>
        </p:txBody>
      </p:sp>
      <p:sp>
        <p:nvSpPr>
          <p:cNvPr id="4" name="Slide Number Placeholder 3"/>
          <p:cNvSpPr>
            <a:spLocks noGrp="1"/>
          </p:cNvSpPr>
          <p:nvPr>
            <p:ph type="sldNum" sz="quarter" idx="10"/>
          </p:nvPr>
        </p:nvSpPr>
        <p:spPr/>
        <p:txBody>
          <a:bodyPr/>
          <a:lstStyle/>
          <a:p>
            <a:fld id="{37ED3752-AA0C-4FC0-AF15-B091B4A963D1}" type="slidenum">
              <a:rPr lang="en-US" smtClean="0"/>
              <a:pPr/>
              <a:t>32</a:t>
            </a:fld>
            <a:endParaRPr lang="en-US"/>
          </a:p>
        </p:txBody>
      </p:sp>
    </p:spTree>
    <p:extLst>
      <p:ext uri="{BB962C8B-B14F-4D97-AF65-F5344CB8AC3E}">
        <p14:creationId xmlns:p14="http://schemas.microsoft.com/office/powerpoint/2010/main" val="3353291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33</a:t>
            </a:fld>
            <a:endParaRPr lang="en-US"/>
          </a:p>
        </p:txBody>
      </p:sp>
    </p:spTree>
    <p:extLst>
      <p:ext uri="{BB962C8B-B14F-4D97-AF65-F5344CB8AC3E}">
        <p14:creationId xmlns:p14="http://schemas.microsoft.com/office/powerpoint/2010/main" val="2446369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34</a:t>
            </a:fld>
            <a:endParaRPr lang="en-US"/>
          </a:p>
        </p:txBody>
      </p:sp>
    </p:spTree>
    <p:extLst>
      <p:ext uri="{BB962C8B-B14F-4D97-AF65-F5344CB8AC3E}">
        <p14:creationId xmlns:p14="http://schemas.microsoft.com/office/powerpoint/2010/main" val="2446369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One-error evaluates how many times the top-ranked label is not in the set of relevant</a:t>
            </a:r>
            <a:r>
              <a:rPr lang="en-US" baseline="0" dirty="0" smtClean="0"/>
              <a:t> </a:t>
            </a:r>
            <a:r>
              <a:rPr lang="en-US" dirty="0" smtClean="0"/>
              <a:t>labels of the instance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each drug, we determine whether it has known interaction between its top-ranked predicted target. If there is no known interaction between the drug and its top-ranked predicted target, the prediction is considered wrong. The one-error measures the fraction of drugs with a wrong prediction.</a:t>
            </a:r>
            <a:endParaRPr lang="en-US" dirty="0" smtClean="0"/>
          </a:p>
          <a:p>
            <a:endParaRPr 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35</a:t>
            </a:fld>
            <a:endParaRPr lang="en-US"/>
          </a:p>
        </p:txBody>
      </p:sp>
    </p:spTree>
    <p:extLst>
      <p:ext uri="{BB962C8B-B14F-4D97-AF65-F5344CB8AC3E}">
        <p14:creationId xmlns:p14="http://schemas.microsoft.com/office/powerpoint/2010/main" val="1121433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One-error evaluates how many times the top-ranked label is not in the set of relevant</a:t>
            </a:r>
            <a:r>
              <a:rPr lang="en-US" baseline="0" dirty="0" smtClean="0"/>
              <a:t> </a:t>
            </a:r>
            <a:r>
              <a:rPr lang="en-US" dirty="0" smtClean="0"/>
              <a:t>labels of the instance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each drug, we determine whether it has known interaction between its top-ranked predicted target. If there is no known interaction between the drug and its top-ranked predicted target, the prediction is considered wrong. The one-error measures the fraction of drugs with a wrong prediction.</a:t>
            </a:r>
            <a:endParaRPr lang="en-US" dirty="0" smtClean="0"/>
          </a:p>
        </p:txBody>
      </p:sp>
      <p:sp>
        <p:nvSpPr>
          <p:cNvPr id="4" name="Slide Number Placeholder 3"/>
          <p:cNvSpPr>
            <a:spLocks noGrp="1"/>
          </p:cNvSpPr>
          <p:nvPr>
            <p:ph type="sldNum" sz="quarter" idx="10"/>
          </p:nvPr>
        </p:nvSpPr>
        <p:spPr/>
        <p:txBody>
          <a:bodyPr/>
          <a:lstStyle/>
          <a:p>
            <a:fld id="{37ED3752-AA0C-4FC0-AF15-B091B4A963D1}" type="slidenum">
              <a:rPr lang="en-US" smtClean="0"/>
              <a:pPr/>
              <a:t>36</a:t>
            </a:fld>
            <a:endParaRPr lang="en-US"/>
          </a:p>
        </p:txBody>
      </p:sp>
    </p:spTree>
    <p:extLst>
      <p:ext uri="{BB962C8B-B14F-4D97-AF65-F5344CB8AC3E}">
        <p14:creationId xmlns:p14="http://schemas.microsoft.com/office/powerpoint/2010/main" val="244636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Drug targets: The native protein in the body whose activity is modified by a drug resulting in a desirable therapeutic effect.</a:t>
            </a:r>
            <a:endParaRPr 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5</a:t>
            </a:fld>
            <a:endParaRPr lang="en-US"/>
          </a:p>
        </p:txBody>
      </p:sp>
    </p:spTree>
    <p:extLst>
      <p:ext uri="{BB962C8B-B14F-4D97-AF65-F5344CB8AC3E}">
        <p14:creationId xmlns:p14="http://schemas.microsoft.com/office/powerpoint/2010/main" val="309644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Drug-target network (DT network). The DT network is generated by using the known associations between FDA-approved drugs and their target </a:t>
            </a:r>
          </a:p>
          <a:p>
            <a:r>
              <a:rPr lang="en-US" altLang="zh-HK" dirty="0" smtClean="0"/>
              <a:t>proteins. Circles and rectangles correspond to drugs and target proteins, respectively. A link is placed between a drug node and a target node if the protein </a:t>
            </a:r>
          </a:p>
          <a:p>
            <a:r>
              <a:rPr lang="en-US" altLang="zh-HK" dirty="0" smtClean="0"/>
              <a:t>is a known target of that drug. The area of the drug (protein) node is proportional to the number of targets that the drug has (the number of drugs targeting </a:t>
            </a:r>
          </a:p>
          <a:p>
            <a:r>
              <a:rPr lang="en-US" altLang="zh-HK" dirty="0" smtClean="0"/>
              <a:t>the protein). Color codes are given in the legend. Drug nodes (circles) are colored according to their Anatomical Therapeutic Chemical Classification, and the </a:t>
            </a:r>
          </a:p>
          <a:p>
            <a:r>
              <a:rPr lang="en-US" altLang="zh-HK" dirty="0" smtClean="0"/>
              <a:t>target proteins (rectangular boxes) are colored according to their cellular component obtained from the Gene Ontology database.</a:t>
            </a:r>
          </a:p>
        </p:txBody>
      </p:sp>
      <p:sp>
        <p:nvSpPr>
          <p:cNvPr id="4" name="Slide Number Placeholder 3"/>
          <p:cNvSpPr>
            <a:spLocks noGrp="1"/>
          </p:cNvSpPr>
          <p:nvPr>
            <p:ph type="sldNum" sz="quarter" idx="10"/>
          </p:nvPr>
        </p:nvSpPr>
        <p:spPr/>
        <p:txBody>
          <a:bodyPr/>
          <a:lstStyle/>
          <a:p>
            <a:fld id="{37ED3752-AA0C-4FC0-AF15-B091B4A963D1}" type="slidenum">
              <a:rPr lang="en-US" smtClean="0"/>
              <a:pPr/>
              <a:t>6</a:t>
            </a:fld>
            <a:endParaRPr lang="en-US"/>
          </a:p>
        </p:txBody>
      </p:sp>
    </p:spTree>
    <p:extLst>
      <p:ext uri="{BB962C8B-B14F-4D97-AF65-F5344CB8AC3E}">
        <p14:creationId xmlns:p14="http://schemas.microsoft.com/office/powerpoint/2010/main" val="143222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Targets</a:t>
            </a:r>
            <a:r>
              <a:rPr lang="en-US" baseline="0" dirty="0" smtClean="0"/>
              <a:t> with a lot of missing interactions are unlikely to be predicted to interact with a new drug.</a:t>
            </a:r>
            <a:endParaRPr 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9</a:t>
            </a:fld>
            <a:endParaRPr lang="en-US"/>
          </a:p>
        </p:txBody>
      </p:sp>
    </p:spTree>
    <p:extLst>
      <p:ext uri="{BB962C8B-B14F-4D97-AF65-F5344CB8AC3E}">
        <p14:creationId xmlns:p14="http://schemas.microsoft.com/office/powerpoint/2010/main" val="212955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Probabilistic</a:t>
            </a:r>
            <a:r>
              <a:rPr lang="en-US" altLang="zh-HK" baseline="0" dirty="0" smtClean="0"/>
              <a:t> model for predicting DTI</a:t>
            </a:r>
            <a:endParaRPr lang="zh-HK" altLang="en-US" dirty="0" smtClean="0"/>
          </a:p>
        </p:txBody>
      </p:sp>
      <p:sp>
        <p:nvSpPr>
          <p:cNvPr id="4" name="Slide Number Placeholder 3"/>
          <p:cNvSpPr>
            <a:spLocks noGrp="1"/>
          </p:cNvSpPr>
          <p:nvPr>
            <p:ph type="sldNum" sz="quarter" idx="10"/>
          </p:nvPr>
        </p:nvSpPr>
        <p:spPr/>
        <p:txBody>
          <a:bodyPr/>
          <a:lstStyle/>
          <a:p>
            <a:fld id="{37ED3752-AA0C-4FC0-AF15-B091B4A963D1}" type="slidenum">
              <a:rPr lang="en-US" smtClean="0"/>
              <a:pPr/>
              <a:t>10</a:t>
            </a:fld>
            <a:endParaRPr lang="en-US"/>
          </a:p>
        </p:txBody>
      </p:sp>
    </p:spTree>
    <p:extLst>
      <p:ext uri="{BB962C8B-B14F-4D97-AF65-F5344CB8AC3E}">
        <p14:creationId xmlns:p14="http://schemas.microsoft.com/office/powerpoint/2010/main" val="3671170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To handle the large</a:t>
            </a:r>
            <a:r>
              <a:rPr lang="en-US" altLang="zh-HK" baseline="0" dirty="0" smtClean="0"/>
              <a:t> amount of missing interactions.</a:t>
            </a:r>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16</a:t>
            </a:fld>
            <a:endParaRPr lang="en-US"/>
          </a:p>
        </p:txBody>
      </p:sp>
    </p:spTree>
    <p:extLst>
      <p:ext uri="{BB962C8B-B14F-4D97-AF65-F5344CB8AC3E}">
        <p14:creationId xmlns:p14="http://schemas.microsoft.com/office/powerpoint/2010/main" val="1366151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To handle the large</a:t>
            </a:r>
            <a:r>
              <a:rPr lang="en-US" altLang="zh-HK" baseline="0" dirty="0" smtClean="0"/>
              <a:t> amount of missing interactions.</a:t>
            </a:r>
          </a:p>
        </p:txBody>
      </p:sp>
      <p:sp>
        <p:nvSpPr>
          <p:cNvPr id="4" name="Slide Number Placeholder 3"/>
          <p:cNvSpPr>
            <a:spLocks noGrp="1"/>
          </p:cNvSpPr>
          <p:nvPr>
            <p:ph type="sldNum" sz="quarter" idx="10"/>
          </p:nvPr>
        </p:nvSpPr>
        <p:spPr/>
        <p:txBody>
          <a:bodyPr/>
          <a:lstStyle/>
          <a:p>
            <a:fld id="{37ED3752-AA0C-4FC0-AF15-B091B4A963D1}" type="slidenum">
              <a:rPr lang="en-US" smtClean="0"/>
              <a:pPr/>
              <a:t>17</a:t>
            </a:fld>
            <a:endParaRPr lang="en-US"/>
          </a:p>
        </p:txBody>
      </p:sp>
    </p:spTree>
    <p:extLst>
      <p:ext uri="{BB962C8B-B14F-4D97-AF65-F5344CB8AC3E}">
        <p14:creationId xmlns:p14="http://schemas.microsoft.com/office/powerpoint/2010/main" val="1836544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smtClean="0"/>
              <a:t>To handle the large</a:t>
            </a:r>
            <a:r>
              <a:rPr lang="en-US" altLang="zh-HK" baseline="0" dirty="0" smtClean="0"/>
              <a:t> amount of missing interactions.</a:t>
            </a:r>
            <a:endParaRPr lang="zh-HK" altLang="en-US" dirty="0"/>
          </a:p>
        </p:txBody>
      </p:sp>
      <p:sp>
        <p:nvSpPr>
          <p:cNvPr id="4" name="Slide Number Placeholder 3"/>
          <p:cNvSpPr>
            <a:spLocks noGrp="1"/>
          </p:cNvSpPr>
          <p:nvPr>
            <p:ph type="sldNum" sz="quarter" idx="10"/>
          </p:nvPr>
        </p:nvSpPr>
        <p:spPr/>
        <p:txBody>
          <a:bodyPr/>
          <a:lstStyle/>
          <a:p>
            <a:fld id="{37ED3752-AA0C-4FC0-AF15-B091B4A963D1}" type="slidenum">
              <a:rPr lang="en-US" smtClean="0"/>
              <a:pPr/>
              <a:t>18</a:t>
            </a:fld>
            <a:endParaRPr lang="en-US"/>
          </a:p>
        </p:txBody>
      </p:sp>
    </p:spTree>
    <p:extLst>
      <p:ext uri="{BB962C8B-B14F-4D97-AF65-F5344CB8AC3E}">
        <p14:creationId xmlns:p14="http://schemas.microsoft.com/office/powerpoint/2010/main" val="666988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04/11/14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04/11/14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04/11/14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04/11/14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microsoft.com/office/2007/relationships/hdphoto" Target="../media/hdphoto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microsoft.com/office/2007/relationships/hdphoto" Target="../media/hdphoto3.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w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microsoft.com/office/2007/relationships/hdphoto" Target="../media/hdphoto2.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hocc.no/atc/structure" TargetMode="External"/></Relationships>
</file>

<file path=ppt/slides/_rels/slide39.xml.rels><?xml version="1.0" encoding="UTF-8" standalone="yes"?>
<Relationships xmlns="http://schemas.openxmlformats.org/package/2006/relationships"><Relationship Id="rId11" Type="http://schemas.openxmlformats.org/officeDocument/2006/relationships/hyperlink" Target="http://upload.wikimedia.org/wikipedia/commons/8/86/Argonne's_Midwest_Center_for_Structural_Genomics_deposits_1,000th_protein_structure.jpg" TargetMode="External"/><Relationship Id="rId12" Type="http://schemas.openxmlformats.org/officeDocument/2006/relationships/hyperlink" Target="http://pixabay.com/en/medications-cure-tablets-pharmacy-342462/" TargetMode="External"/><Relationship Id="rId13" Type="http://schemas.openxmlformats.org/officeDocument/2006/relationships/hyperlink" Target="http://en.wikipedia.org/wiki/Doxycycline" TargetMode="External"/><Relationship Id="rId14" Type="http://schemas.openxmlformats.org/officeDocument/2006/relationships/hyperlink" Target="http://pixabay.com/en/tablets-pills-medicine-disease-193666/" TargetMode="External"/><Relationship Id="rId15" Type="http://schemas.openxmlformats.org/officeDocument/2006/relationships/hyperlink" Target="http://upload.wikimedia.org/wikipedia/commons/thumb/5/51/Furosemide_(1).JPG/768px-Furosemide_(1).JPG" TargetMode="External"/><Relationship Id="rId16" Type="http://schemas.openxmlformats.org/officeDocument/2006/relationships/hyperlink" Target="http://helixaspersa.deviantart.com/art/My-Neighbor-Totoro-in-Autumm-137190257" TargetMode="External"/><Relationship Id="rId1" Type="http://schemas.openxmlformats.org/officeDocument/2006/relationships/slideLayout" Target="../slideLayouts/slideLayout2.xml"/><Relationship Id="rId2" Type="http://schemas.openxmlformats.org/officeDocument/2006/relationships/hyperlink" Target="http://upload.wikimedia.org/wikipedia/commons/c/c5/Shennong3.jpg" TargetMode="External"/><Relationship Id="rId3" Type="http://schemas.openxmlformats.org/officeDocument/2006/relationships/hyperlink" Target="https://c2.staticflickr.com/6/5046/5366857952_6c04ec9b35_b.jpg" TargetMode="External"/><Relationship Id="rId4" Type="http://schemas.openxmlformats.org/officeDocument/2006/relationships/hyperlink" Target="http://da.wikipedia.org/wiki/Olanzapin%23mediaviewer/File:Zyprexa.PNG" TargetMode="External"/><Relationship Id="rId5" Type="http://schemas.openxmlformats.org/officeDocument/2006/relationships/hyperlink" Target="http://upload.wikimedia.org/wikipedia/commons/b/b2/Cloth_embroidered_by_a_schizophrenia_sufferer.jpg" TargetMode="External"/><Relationship Id="rId6" Type="http://schemas.openxmlformats.org/officeDocument/2006/relationships/hyperlink" Target="http://en.wikipedia.org/wiki/Dopamine_receptor_D2%23mediaviewer/File:Protein_DRD2_PDB_1I15.png" TargetMode="External"/><Relationship Id="rId7" Type="http://schemas.openxmlformats.org/officeDocument/2006/relationships/hyperlink" Target="http://commons.wikimedia.org/wiki/File:Pharmaceuticals.jpg" TargetMode="External"/><Relationship Id="rId8" Type="http://schemas.openxmlformats.org/officeDocument/2006/relationships/hyperlink" Target="http://commons.wikimedia.org/wiki/File:Aspirin-skeletal.png" TargetMode="External"/><Relationship Id="rId9" Type="http://schemas.openxmlformats.org/officeDocument/2006/relationships/hyperlink" Target="http://commons.wikimedia.org/wiki/File:Fluoxetine_structure.svg" TargetMode="External"/><Relationship Id="rId10" Type="http://schemas.openxmlformats.org/officeDocument/2006/relationships/hyperlink" Target="http://en.wikipedia.org/wiki/FOXP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9375"/>
            <a:ext cx="7772400" cy="1470025"/>
          </a:xfrm>
          <a:solidFill>
            <a:schemeClr val="bg1"/>
          </a:solidFill>
          <a:effectLst>
            <a:softEdge rad="317500"/>
          </a:effectLst>
        </p:spPr>
        <p:txBody>
          <a:bodyPr>
            <a:noAutofit/>
          </a:bodyPr>
          <a:lstStyle/>
          <a:p>
            <a:r>
              <a:rPr lang="en-US" sz="3600" dirty="0"/>
              <a:t>Predicting Drug-Target Interaction for New Drugs Using Enhanced Similarity Measures and Super-Target Clustering</a:t>
            </a:r>
          </a:p>
        </p:txBody>
      </p:sp>
      <p:sp>
        <p:nvSpPr>
          <p:cNvPr id="3" name="Subtitle 2"/>
          <p:cNvSpPr>
            <a:spLocks noGrp="1"/>
          </p:cNvSpPr>
          <p:nvPr>
            <p:ph type="subTitle" idx="1"/>
          </p:nvPr>
        </p:nvSpPr>
        <p:spPr>
          <a:xfrm>
            <a:off x="609600" y="3429000"/>
            <a:ext cx="8229600" cy="838200"/>
          </a:xfrm>
        </p:spPr>
        <p:txBody>
          <a:bodyPr>
            <a:noAutofit/>
          </a:bodyPr>
          <a:lstStyle/>
          <a:p>
            <a:r>
              <a:rPr lang="en-US" sz="2800" dirty="0" err="1" smtClean="0">
                <a:solidFill>
                  <a:schemeClr val="tx2">
                    <a:lumMod val="60000"/>
                    <a:lumOff val="40000"/>
                  </a:schemeClr>
                </a:solidFill>
                <a:latin typeface="Arial Narrow" pitchFamily="34" charset="0"/>
                <a:cs typeface="Arial" pitchFamily="34" charset="0"/>
              </a:rPr>
              <a:t>Jian</a:t>
            </a:r>
            <a:r>
              <a:rPr lang="en-US" sz="2800" dirty="0" smtClean="0">
                <a:solidFill>
                  <a:schemeClr val="tx2">
                    <a:lumMod val="60000"/>
                    <a:lumOff val="40000"/>
                  </a:schemeClr>
                </a:solidFill>
                <a:latin typeface="Arial Narrow" pitchFamily="34" charset="0"/>
                <a:cs typeface="Arial" pitchFamily="34" charset="0"/>
              </a:rPr>
              <a:t>-Yu Shi (NWPU) </a:t>
            </a:r>
          </a:p>
          <a:p>
            <a:r>
              <a:rPr lang="en-US" sz="2800" dirty="0" err="1" smtClean="0">
                <a:solidFill>
                  <a:schemeClr val="tx2">
                    <a:lumMod val="60000"/>
                    <a:lumOff val="40000"/>
                  </a:schemeClr>
                </a:solidFill>
                <a:latin typeface="Arial Narrow" pitchFamily="34" charset="0"/>
                <a:cs typeface="Arial" pitchFamily="34" charset="0"/>
              </a:rPr>
              <a:t>Siu</a:t>
            </a:r>
            <a:r>
              <a:rPr lang="en-US" sz="2800" dirty="0" smtClean="0">
                <a:solidFill>
                  <a:schemeClr val="tx2">
                    <a:lumMod val="60000"/>
                    <a:lumOff val="40000"/>
                  </a:schemeClr>
                </a:solidFill>
                <a:latin typeface="Arial Narrow" pitchFamily="34" charset="0"/>
                <a:cs typeface="Arial" pitchFamily="34" charset="0"/>
              </a:rPr>
              <a:t>-Ming </a:t>
            </a:r>
            <a:r>
              <a:rPr lang="en-US" sz="2800" dirty="0" err="1" smtClean="0">
                <a:solidFill>
                  <a:schemeClr val="tx2">
                    <a:lumMod val="60000"/>
                    <a:lumOff val="40000"/>
                  </a:schemeClr>
                </a:solidFill>
                <a:latin typeface="Arial Narrow" pitchFamily="34" charset="0"/>
                <a:cs typeface="Arial" pitchFamily="34" charset="0"/>
              </a:rPr>
              <a:t>Yiu</a:t>
            </a:r>
            <a:r>
              <a:rPr lang="en-US" sz="2800" dirty="0" smtClean="0">
                <a:solidFill>
                  <a:schemeClr val="tx2">
                    <a:lumMod val="60000"/>
                    <a:lumOff val="40000"/>
                  </a:schemeClr>
                </a:solidFill>
                <a:latin typeface="Arial Narrow" pitchFamily="34" charset="0"/>
                <a:cs typeface="Arial" pitchFamily="34" charset="0"/>
              </a:rPr>
              <a:t> (HKU)</a:t>
            </a:r>
          </a:p>
          <a:p>
            <a:r>
              <a:rPr lang="en-US" sz="2800" b="1" dirty="0" smtClean="0">
                <a:solidFill>
                  <a:schemeClr val="tx2">
                    <a:lumMod val="60000"/>
                    <a:lumOff val="40000"/>
                  </a:schemeClr>
                </a:solidFill>
                <a:latin typeface="Arial Narrow" pitchFamily="34" charset="0"/>
                <a:cs typeface="Arial" pitchFamily="34" charset="0"/>
              </a:rPr>
              <a:t>Yiming Li (HKU) </a:t>
            </a:r>
          </a:p>
          <a:p>
            <a:r>
              <a:rPr lang="en-US" sz="2800" dirty="0" smtClean="0">
                <a:solidFill>
                  <a:schemeClr val="tx2">
                    <a:lumMod val="60000"/>
                    <a:lumOff val="40000"/>
                  </a:schemeClr>
                </a:solidFill>
                <a:latin typeface="Arial Narrow" pitchFamily="34" charset="0"/>
                <a:cs typeface="Arial" pitchFamily="34" charset="0"/>
              </a:rPr>
              <a:t>Henry C.M. Leung (HKU) </a:t>
            </a:r>
          </a:p>
          <a:p>
            <a:r>
              <a:rPr lang="en-US" sz="2800" dirty="0" smtClean="0">
                <a:solidFill>
                  <a:schemeClr val="tx2">
                    <a:lumMod val="60000"/>
                    <a:lumOff val="40000"/>
                  </a:schemeClr>
                </a:solidFill>
                <a:latin typeface="Arial Narrow" pitchFamily="34" charset="0"/>
                <a:cs typeface="Arial" pitchFamily="34" charset="0"/>
              </a:rPr>
              <a:t>Francis Y.L. Chin (HKU)</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534400" cy="1143000"/>
          </a:xfrm>
        </p:spPr>
        <p:txBody>
          <a:bodyPr>
            <a:noAutofit/>
          </a:bodyPr>
          <a:lstStyle/>
          <a:p>
            <a:pPr algn="l"/>
            <a:r>
              <a:rPr lang="en-US" altLang="zh-HK" sz="4800" dirty="0" smtClean="0"/>
              <a:t>Existing method #2: KBMF2K</a:t>
            </a:r>
            <a:br>
              <a:rPr lang="en-US" altLang="zh-HK" sz="4800" dirty="0" smtClean="0"/>
            </a:br>
            <a:r>
              <a:rPr lang="en-US" altLang="zh-HK" sz="2400" b="1" i="1" dirty="0" err="1" smtClean="0">
                <a:solidFill>
                  <a:schemeClr val="tx2">
                    <a:lumMod val="60000"/>
                    <a:lumOff val="40000"/>
                  </a:schemeClr>
                </a:solidFill>
                <a:latin typeface="+mn-lt"/>
              </a:rPr>
              <a:t>Kernelized</a:t>
            </a:r>
            <a:r>
              <a:rPr lang="en-US" altLang="zh-HK" sz="2400" b="1" i="1" dirty="0" smtClean="0">
                <a:solidFill>
                  <a:schemeClr val="tx2">
                    <a:lumMod val="60000"/>
                    <a:lumOff val="40000"/>
                  </a:schemeClr>
                </a:solidFill>
                <a:latin typeface="+mn-lt"/>
              </a:rPr>
              <a:t> </a:t>
            </a:r>
            <a:r>
              <a:rPr lang="en-US" altLang="zh-HK" sz="2400" b="1" i="1" dirty="0">
                <a:solidFill>
                  <a:schemeClr val="tx2">
                    <a:lumMod val="60000"/>
                    <a:lumOff val="40000"/>
                  </a:schemeClr>
                </a:solidFill>
                <a:latin typeface="+mn-lt"/>
              </a:rPr>
              <a:t>Bayesian matrix factorization</a:t>
            </a:r>
            <a:r>
              <a:rPr lang="en-US" altLang="zh-HK" sz="2400" i="1" dirty="0" smtClean="0">
                <a:latin typeface="+mn-lt"/>
              </a:rPr>
              <a:t/>
            </a:r>
            <a:br>
              <a:rPr lang="en-US" altLang="zh-HK" sz="2400" i="1" dirty="0" smtClean="0">
                <a:latin typeface="+mn-lt"/>
              </a:rPr>
            </a:br>
            <a:r>
              <a:rPr lang="en-US" altLang="zh-HK" sz="2000" i="1" dirty="0" smtClean="0">
                <a:latin typeface="+mn-lt"/>
              </a:rPr>
              <a:t>(Bioinformatics 2012)</a:t>
            </a:r>
            <a:endParaRPr lang="zh-HK" altLang="en-US" sz="2000" i="1" dirty="0">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596955383"/>
              </p:ext>
            </p:extLst>
          </p:nvPr>
        </p:nvGraphicFramePr>
        <p:xfrm>
          <a:off x="4953000" y="1447800"/>
          <a:ext cx="2590800" cy="1981200"/>
        </p:xfrm>
        <a:graphic>
          <a:graphicData uri="http://schemas.openxmlformats.org/drawingml/2006/table">
            <a:tbl>
              <a:tblPr>
                <a:tableStyleId>{616DA210-FB5B-4158-B5E0-FEB733F419BA}</a:tableStyleId>
              </a:tblPr>
              <a:tblGrid>
                <a:gridCol w="431800"/>
                <a:gridCol w="431800"/>
                <a:gridCol w="431800"/>
                <a:gridCol w="431800"/>
                <a:gridCol w="431800"/>
                <a:gridCol w="431800"/>
              </a:tblGrid>
              <a:tr h="365761">
                <a:tc>
                  <a:txBody>
                    <a:bodyPr/>
                    <a:lstStyle/>
                    <a:p>
                      <a:pPr algn="ctr"/>
                      <a:endParaRPr lang="en-US" sz="20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0" dirty="0" smtClean="0">
                          <a:solidFill>
                            <a:schemeClr val="tx1"/>
                          </a:solidFill>
                        </a:rPr>
                        <a:t>t</a:t>
                      </a:r>
                      <a:r>
                        <a:rPr lang="en-US" sz="2000" b="0" baseline="-25000" dirty="0" smtClean="0">
                          <a:solidFill>
                            <a:schemeClr val="tx1"/>
                          </a:solidFill>
                        </a:rPr>
                        <a:t>1</a:t>
                      </a:r>
                      <a:endParaRPr lang="en-US" sz="2000" b="0" baseline="-2500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dirty="0" smtClean="0">
                          <a:solidFill>
                            <a:schemeClr val="tx1"/>
                          </a:solidFill>
                        </a:rPr>
                        <a:t>t</a:t>
                      </a:r>
                      <a:r>
                        <a:rPr lang="en-US" sz="2000" b="0" baseline="-25000" dirty="0" smtClean="0">
                          <a:solidFill>
                            <a:schemeClr val="tx1"/>
                          </a:solidFill>
                        </a:rPr>
                        <a:t>2</a:t>
                      </a:r>
                      <a:endParaRPr lang="en-US" sz="20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dirty="0" smtClean="0">
                          <a:solidFill>
                            <a:schemeClr val="tx1"/>
                          </a:solidFill>
                        </a:rPr>
                        <a:t>t</a:t>
                      </a:r>
                      <a:r>
                        <a:rPr lang="en-US" sz="2000" b="0" baseline="-25000" dirty="0" smtClean="0">
                          <a:solidFill>
                            <a:schemeClr val="tx1"/>
                          </a:solidFill>
                        </a:rPr>
                        <a:t>3</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dirty="0" smtClean="0">
                          <a:solidFill>
                            <a:schemeClr val="tx1"/>
                          </a:solidFill>
                        </a:rPr>
                        <a:t>t</a:t>
                      </a:r>
                      <a:r>
                        <a:rPr lang="en-US" sz="2000" b="0" baseline="-25000" dirty="0" smtClean="0">
                          <a:solidFill>
                            <a:schemeClr val="tx1"/>
                          </a:solidFill>
                        </a:rPr>
                        <a:t>4</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dirty="0" smtClean="0">
                          <a:solidFill>
                            <a:schemeClr val="tx1"/>
                          </a:solidFill>
                        </a:rPr>
                        <a:t>t</a:t>
                      </a:r>
                      <a:r>
                        <a:rPr lang="en-US" sz="2000" b="0" baseline="-25000" dirty="0" smtClean="0">
                          <a:solidFill>
                            <a:schemeClr val="tx1"/>
                          </a:solidFill>
                        </a:rPr>
                        <a:t>5</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baseline="0" dirty="0" smtClean="0">
                          <a:solidFill>
                            <a:schemeClr val="tx1"/>
                          </a:solidFill>
                        </a:rPr>
                        <a:t>d</a:t>
                      </a:r>
                      <a:r>
                        <a:rPr lang="en-US" sz="2000" b="0" baseline="-25000" dirty="0" smtClean="0">
                          <a:solidFill>
                            <a:schemeClr val="tx1"/>
                          </a:solidFill>
                        </a:rPr>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baseline="0" dirty="0" smtClean="0">
                          <a:solidFill>
                            <a:schemeClr val="tx1"/>
                          </a:solidFill>
                        </a:rPr>
                        <a:t>d</a:t>
                      </a:r>
                      <a:r>
                        <a:rPr lang="en-US" sz="2000" b="0" baseline="-25000" dirty="0" smtClean="0">
                          <a:solidFill>
                            <a:schemeClr val="tx1"/>
                          </a:solidFill>
                        </a:rPr>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baseline="0" dirty="0" smtClean="0">
                          <a:solidFill>
                            <a:schemeClr val="tx1"/>
                          </a:solidFill>
                        </a:rPr>
                        <a:t>d</a:t>
                      </a:r>
                      <a:r>
                        <a:rPr lang="en-US" sz="2000" b="0" baseline="-25000" dirty="0" smtClean="0">
                          <a:solidFill>
                            <a:schemeClr val="tx1"/>
                          </a:solidFill>
                        </a:rPr>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0" baseline="0" dirty="0" smtClean="0">
                          <a:solidFill>
                            <a:schemeClr val="tx1"/>
                          </a:solidFill>
                        </a:rPr>
                        <a:t>d</a:t>
                      </a:r>
                      <a:r>
                        <a:rPr lang="en-US" sz="2000" b="0" baseline="-25000" dirty="0" smtClean="0">
                          <a:solidFill>
                            <a:schemeClr val="tx1"/>
                          </a:solidFill>
                        </a:rPr>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TextBox 10"/>
          <p:cNvSpPr txBox="1"/>
          <p:nvPr/>
        </p:nvSpPr>
        <p:spPr>
          <a:xfrm>
            <a:off x="1981200" y="1752600"/>
            <a:ext cx="2895600" cy="1200328"/>
          </a:xfrm>
          <a:prstGeom prst="rect">
            <a:avLst/>
          </a:prstGeom>
          <a:noFill/>
          <a:ln w="38100">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solidFill>
                  <a:schemeClr val="tx1"/>
                </a:solidFill>
              </a:rPr>
              <a:t>Drug-target</a:t>
            </a:r>
            <a:endParaRPr lang="en-US" altLang="zh-HK" sz="2400" dirty="0">
              <a:solidFill>
                <a:schemeClr val="tx1"/>
              </a:solidFill>
            </a:endParaRPr>
          </a:p>
          <a:p>
            <a:pPr algn="ctr"/>
            <a:r>
              <a:rPr lang="en-US" altLang="zh-HK" sz="2400" b="1" dirty="0" smtClean="0">
                <a:solidFill>
                  <a:schemeClr val="tx2">
                    <a:lumMod val="60000"/>
                    <a:lumOff val="40000"/>
                  </a:schemeClr>
                </a:solidFill>
              </a:rPr>
              <a:t>interaction score matrix</a:t>
            </a:r>
            <a:endParaRPr lang="zh-HK" altLang="en-US" sz="2400" dirty="0">
              <a:solidFill>
                <a:schemeClr val="tx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173476959"/>
              </p:ext>
            </p:extLst>
          </p:nvPr>
        </p:nvGraphicFramePr>
        <p:xfrm>
          <a:off x="0" y="4572000"/>
          <a:ext cx="1981200" cy="2057402"/>
        </p:xfrm>
        <a:graphic>
          <a:graphicData uri="http://schemas.openxmlformats.org/drawingml/2006/table">
            <a:tbl>
              <a:tblPr>
                <a:tableStyleId>{616DA210-FB5B-4158-B5E0-FEB733F419BA}</a:tableStyleId>
              </a:tblPr>
              <a:tblGrid>
                <a:gridCol w="396240"/>
                <a:gridCol w="396240"/>
                <a:gridCol w="396240"/>
                <a:gridCol w="396240"/>
                <a:gridCol w="396240"/>
              </a:tblGrid>
              <a:tr h="583442">
                <a:tc>
                  <a:txBody>
                    <a:bodyPr/>
                    <a:lstStyle/>
                    <a:p>
                      <a:pPr algn="ctr"/>
                      <a:r>
                        <a:rPr lang="en-US" sz="2400" b="0" baseline="-25000" dirty="0" smtClean="0">
                          <a:solidFill>
                            <a:schemeClr val="tx1"/>
                          </a:solidFill>
                        </a:rPr>
                        <a:t>                     </a:t>
                      </a:r>
                      <a:endParaRPr lang="en-US" sz="24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4">
                  <a:txBody>
                    <a:bodyPr/>
                    <a:lstStyle/>
                    <a:p>
                      <a:pPr algn="ctr"/>
                      <a:r>
                        <a:rPr lang="en-US" sz="2400" b="0" baseline="0" dirty="0" smtClean="0">
                          <a:solidFill>
                            <a:schemeClr val="tx1"/>
                          </a:solidFill>
                        </a:rPr>
                        <a:t>drugs</a:t>
                      </a:r>
                      <a:endParaRPr lang="en-US" sz="24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849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tx1"/>
                          </a:solidFill>
                        </a:rPr>
                        <a:t>drugs</a:t>
                      </a:r>
                      <a:endParaRPr lang="en-US" sz="2400" b="0" baseline="-25000" dirty="0" smtClean="0">
                        <a:solidFill>
                          <a:schemeClr val="tx1"/>
                        </a:solidFill>
                      </a:endParaRPr>
                    </a:p>
                  </a:txBody>
                  <a:tcPr vert="vert270"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849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849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849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5" name="TextBox 14"/>
          <p:cNvSpPr txBox="1"/>
          <p:nvPr/>
        </p:nvSpPr>
        <p:spPr>
          <a:xfrm>
            <a:off x="152400" y="3817203"/>
            <a:ext cx="1728870" cy="830997"/>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solidFill>
                  <a:schemeClr val="tx1"/>
                </a:solidFill>
              </a:rPr>
              <a:t>Drug</a:t>
            </a:r>
          </a:p>
          <a:p>
            <a:pPr algn="ctr"/>
            <a:r>
              <a:rPr lang="en-US" altLang="zh-HK" sz="2400" b="1" dirty="0" smtClean="0">
                <a:solidFill>
                  <a:schemeClr val="tx2">
                    <a:lumMod val="60000"/>
                    <a:lumOff val="40000"/>
                  </a:schemeClr>
                </a:solidFill>
              </a:rPr>
              <a:t>similarity</a:t>
            </a:r>
            <a:endParaRPr lang="zh-HK" altLang="en-US" sz="2400" dirty="0">
              <a:solidFill>
                <a:schemeClr val="tx1"/>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150031935"/>
              </p:ext>
            </p:extLst>
          </p:nvPr>
        </p:nvGraphicFramePr>
        <p:xfrm>
          <a:off x="6858000" y="4705110"/>
          <a:ext cx="2209800" cy="2000490"/>
        </p:xfrm>
        <a:graphic>
          <a:graphicData uri="http://schemas.openxmlformats.org/drawingml/2006/table">
            <a:tbl>
              <a:tblPr>
                <a:tableStyleId>{616DA210-FB5B-4158-B5E0-FEB733F419BA}</a:tableStyleId>
              </a:tblPr>
              <a:tblGrid>
                <a:gridCol w="368300"/>
                <a:gridCol w="368300"/>
                <a:gridCol w="368300"/>
                <a:gridCol w="368300"/>
                <a:gridCol w="368300"/>
                <a:gridCol w="368300"/>
              </a:tblGrid>
              <a:tr h="476491">
                <a:tc>
                  <a:txBody>
                    <a:bodyPr/>
                    <a:lstStyle/>
                    <a:p>
                      <a:pPr algn="ctr"/>
                      <a:r>
                        <a:rPr lang="en-US" sz="2400" b="0" baseline="-25000" dirty="0" smtClean="0">
                          <a:solidFill>
                            <a:schemeClr val="tx1"/>
                          </a:solidFill>
                        </a:rPr>
                        <a:t>                     </a:t>
                      </a:r>
                      <a:endParaRPr lang="en-US" sz="24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5">
                  <a:txBody>
                    <a:bodyPr/>
                    <a:lstStyle/>
                    <a:p>
                      <a:pPr algn="ctr"/>
                      <a:r>
                        <a:rPr lang="en-US" sz="2400" b="0" baseline="0" dirty="0" smtClean="0">
                          <a:solidFill>
                            <a:schemeClr val="tx1"/>
                          </a:solidFill>
                        </a:rPr>
                        <a:t>targets</a:t>
                      </a:r>
                      <a:endParaRPr lang="en-US" sz="24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0942">
                <a:tc rowSpan="5">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tx1"/>
                          </a:solidFill>
                        </a:rPr>
                        <a:t>targets</a:t>
                      </a:r>
                      <a:endParaRPr lang="en-US" sz="2400" b="0" baseline="-25000" dirty="0" smtClean="0">
                        <a:solidFill>
                          <a:schemeClr val="tx1"/>
                        </a:solidFill>
                      </a:endParaRPr>
                    </a:p>
                  </a:txBody>
                  <a:tcPr vert="vert270"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0942">
                <a:tc vMerge="1">
                  <a:txBody>
                    <a:bodyPr/>
                    <a:lstStyle/>
                    <a:p>
                      <a:endParaRPr lang="en-US"/>
                    </a:p>
                  </a:txBody>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0942">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0942">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0942">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4230446749"/>
              </p:ext>
            </p:extLst>
          </p:nvPr>
        </p:nvGraphicFramePr>
        <p:xfrm>
          <a:off x="2133600" y="4576465"/>
          <a:ext cx="2057400" cy="2057402"/>
        </p:xfrm>
        <a:graphic>
          <a:graphicData uri="http://schemas.openxmlformats.org/drawingml/2006/table">
            <a:tbl>
              <a:tblPr>
                <a:tableStyleId>{616DA210-FB5B-4158-B5E0-FEB733F419BA}</a:tableStyleId>
              </a:tblPr>
              <a:tblGrid>
                <a:gridCol w="685800"/>
                <a:gridCol w="685800"/>
                <a:gridCol w="685800"/>
              </a:tblGrid>
              <a:tr h="583442">
                <a:tc>
                  <a:txBody>
                    <a:bodyPr/>
                    <a:lstStyle/>
                    <a:p>
                      <a:pPr algn="ctr"/>
                      <a:r>
                        <a:rPr lang="en-US" sz="2400" b="0" baseline="-25000" dirty="0" smtClean="0">
                          <a:solidFill>
                            <a:schemeClr val="tx1"/>
                          </a:solidFill>
                        </a:rPr>
                        <a:t>                     </a:t>
                      </a:r>
                      <a:endParaRPr lang="en-US" sz="24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algn="ctr"/>
                      <a:r>
                        <a:rPr lang="en-US" sz="2400" b="0" baseline="0" dirty="0" smtClean="0">
                          <a:solidFill>
                            <a:schemeClr val="tx1"/>
                          </a:solidFill>
                        </a:rPr>
                        <a:t>features</a:t>
                      </a:r>
                      <a:endParaRPr lang="en-US" sz="24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24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849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tx1"/>
                          </a:solidFill>
                        </a:rPr>
                        <a:t>drugs</a:t>
                      </a:r>
                      <a:endParaRPr lang="en-US" sz="2400" b="0" baseline="-25000" dirty="0" smtClean="0">
                        <a:solidFill>
                          <a:schemeClr val="tx1"/>
                        </a:solidFill>
                      </a:endParaRPr>
                    </a:p>
                  </a:txBody>
                  <a:tcPr vert="vert270"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849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849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849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4" name="TextBox 23"/>
          <p:cNvSpPr txBox="1"/>
          <p:nvPr/>
        </p:nvSpPr>
        <p:spPr>
          <a:xfrm>
            <a:off x="2057400" y="3810000"/>
            <a:ext cx="2438400" cy="830997"/>
          </a:xfrm>
          <a:prstGeom prst="rect">
            <a:avLst/>
          </a:prstGeom>
          <a:noFill/>
          <a:ln w="38100">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solidFill>
                  <a:schemeClr val="tx1"/>
                </a:solidFill>
              </a:rPr>
              <a:t>Drug</a:t>
            </a:r>
          </a:p>
          <a:p>
            <a:pPr algn="ctr"/>
            <a:r>
              <a:rPr lang="en-US" altLang="zh-HK" sz="2400" b="1" dirty="0" smtClean="0">
                <a:solidFill>
                  <a:schemeClr val="tx2">
                    <a:lumMod val="60000"/>
                    <a:lumOff val="40000"/>
                  </a:schemeClr>
                </a:solidFill>
              </a:rPr>
              <a:t>“latent feature”</a:t>
            </a:r>
            <a:endParaRPr lang="zh-HK" altLang="en-US" sz="2400" dirty="0">
              <a:solidFill>
                <a:schemeClr val="tx1"/>
              </a:solidFill>
            </a:endParaRPr>
          </a:p>
        </p:txBody>
      </p:sp>
      <p:sp>
        <p:nvSpPr>
          <p:cNvPr id="25" name="TextBox 24"/>
          <p:cNvSpPr txBox="1"/>
          <p:nvPr/>
        </p:nvSpPr>
        <p:spPr>
          <a:xfrm>
            <a:off x="7262730" y="3810000"/>
            <a:ext cx="1728870" cy="830997"/>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solidFill>
                  <a:schemeClr val="tx1"/>
                </a:solidFill>
              </a:rPr>
              <a:t>Target</a:t>
            </a:r>
          </a:p>
          <a:p>
            <a:pPr algn="ctr"/>
            <a:r>
              <a:rPr lang="en-US" altLang="zh-HK" sz="2400" b="1" dirty="0" smtClean="0">
                <a:solidFill>
                  <a:schemeClr val="tx2">
                    <a:lumMod val="60000"/>
                    <a:lumOff val="40000"/>
                  </a:schemeClr>
                </a:solidFill>
              </a:rPr>
              <a:t>similarity</a:t>
            </a:r>
            <a:endParaRPr lang="zh-HK" altLang="en-US" sz="2400" dirty="0">
              <a:solidFill>
                <a:schemeClr val="tx1"/>
              </a:solidFill>
            </a:endParaRPr>
          </a:p>
        </p:txBody>
      </p:sp>
      <p:graphicFrame>
        <p:nvGraphicFramePr>
          <p:cNvPr id="26" name="Table 25"/>
          <p:cNvGraphicFramePr>
            <a:graphicFrameLocks noGrp="1"/>
          </p:cNvGraphicFramePr>
          <p:nvPr>
            <p:extLst>
              <p:ext uri="{D42A27DB-BD31-4B8C-83A1-F6EECF244321}">
                <p14:modId xmlns:p14="http://schemas.microsoft.com/office/powerpoint/2010/main" val="4117416337"/>
              </p:ext>
            </p:extLst>
          </p:nvPr>
        </p:nvGraphicFramePr>
        <p:xfrm>
          <a:off x="4572000" y="4343400"/>
          <a:ext cx="2209800" cy="2209800"/>
        </p:xfrm>
        <a:graphic>
          <a:graphicData uri="http://schemas.openxmlformats.org/drawingml/2006/table">
            <a:tbl>
              <a:tblPr>
                <a:tableStyleId>{616DA210-FB5B-4158-B5E0-FEB733F419BA}</a:tableStyleId>
              </a:tblPr>
              <a:tblGrid>
                <a:gridCol w="368300"/>
                <a:gridCol w="368300"/>
                <a:gridCol w="368300"/>
                <a:gridCol w="368300"/>
                <a:gridCol w="368300"/>
                <a:gridCol w="368300"/>
              </a:tblGrid>
              <a:tr h="969486">
                <a:tc>
                  <a:txBody>
                    <a:bodyPr/>
                    <a:lstStyle/>
                    <a:p>
                      <a:pPr algn="ctr"/>
                      <a:r>
                        <a:rPr lang="en-US" sz="2400" b="0" baseline="-25000" dirty="0" smtClean="0">
                          <a:solidFill>
                            <a:schemeClr val="tx1"/>
                          </a:solidFill>
                        </a:rPr>
                        <a:t>                     </a:t>
                      </a:r>
                      <a:endParaRPr lang="en-US" sz="24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5">
                  <a:txBody>
                    <a:bodyPr/>
                    <a:lstStyle/>
                    <a:p>
                      <a:pPr algn="ctr"/>
                      <a:r>
                        <a:rPr lang="en-US" sz="2400" b="0" baseline="0" dirty="0" smtClean="0">
                          <a:solidFill>
                            <a:schemeClr val="tx1"/>
                          </a:solidFill>
                        </a:rPr>
                        <a:t>targets</a:t>
                      </a:r>
                      <a:endParaRPr lang="en-US" sz="24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20157">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tx1"/>
                          </a:solidFill>
                        </a:rPr>
                        <a:t>features</a:t>
                      </a:r>
                      <a:endParaRPr lang="en-US" sz="2400" b="0" baseline="-25000" dirty="0" smtClean="0">
                        <a:solidFill>
                          <a:schemeClr val="tx1"/>
                        </a:solidFill>
                      </a:endParaRPr>
                    </a:p>
                  </a:txBody>
                  <a:tcPr vert="vert270"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20157">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7" name="TextBox 26"/>
          <p:cNvSpPr txBox="1"/>
          <p:nvPr/>
        </p:nvSpPr>
        <p:spPr>
          <a:xfrm>
            <a:off x="4648200" y="3810000"/>
            <a:ext cx="2438400" cy="830997"/>
          </a:xfrm>
          <a:prstGeom prst="rect">
            <a:avLst/>
          </a:prstGeom>
          <a:noFill/>
          <a:ln w="38100">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solidFill>
                  <a:schemeClr val="tx1"/>
                </a:solidFill>
              </a:rPr>
              <a:t>Target</a:t>
            </a:r>
          </a:p>
          <a:p>
            <a:pPr algn="ctr"/>
            <a:r>
              <a:rPr lang="en-US" altLang="zh-HK" sz="2400" b="1" dirty="0" smtClean="0">
                <a:solidFill>
                  <a:schemeClr val="tx2">
                    <a:lumMod val="60000"/>
                    <a:lumOff val="40000"/>
                  </a:schemeClr>
                </a:solidFill>
              </a:rPr>
              <a:t>“latent feature”</a:t>
            </a:r>
            <a:endParaRPr lang="zh-HK" altLang="en-US" sz="2400" dirty="0">
              <a:solidFill>
                <a:schemeClr val="tx1"/>
              </a:solidFill>
            </a:endParaRPr>
          </a:p>
        </p:txBody>
      </p:sp>
      <p:sp>
        <p:nvSpPr>
          <p:cNvPr id="3" name="Down Arrow 2"/>
          <p:cNvSpPr/>
          <p:nvPr/>
        </p:nvSpPr>
        <p:spPr>
          <a:xfrm flipH="1">
            <a:off x="3200400" y="3048000"/>
            <a:ext cx="457200" cy="609600"/>
          </a:xfrm>
          <a:prstGeom prst="downArrow">
            <a:avLst>
              <a:gd name="adj1" fmla="val 35464"/>
              <a:gd name="adj2" fmla="val 50000"/>
            </a:avLst>
          </a:prstGeom>
          <a:noFill/>
          <a:ln w="5715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ply 3"/>
          <p:cNvSpPr/>
          <p:nvPr/>
        </p:nvSpPr>
        <p:spPr>
          <a:xfrm>
            <a:off x="1676400" y="3962400"/>
            <a:ext cx="533400" cy="533400"/>
          </a:xfrm>
          <a:prstGeom prst="mathMultiply">
            <a:avLst>
              <a:gd name="adj1" fmla="val 15197"/>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8" name="Multiply 27"/>
          <p:cNvSpPr/>
          <p:nvPr/>
        </p:nvSpPr>
        <p:spPr>
          <a:xfrm>
            <a:off x="4267200" y="3962400"/>
            <a:ext cx="533400" cy="533400"/>
          </a:xfrm>
          <a:prstGeom prst="mathMultiply">
            <a:avLst>
              <a:gd name="adj1" fmla="val 15197"/>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9" name="Multiply 28"/>
          <p:cNvSpPr/>
          <p:nvPr/>
        </p:nvSpPr>
        <p:spPr>
          <a:xfrm>
            <a:off x="6934200" y="3962400"/>
            <a:ext cx="533400" cy="533400"/>
          </a:xfrm>
          <a:prstGeom prst="mathMultiply">
            <a:avLst>
              <a:gd name="adj1" fmla="val 15197"/>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Oval 17"/>
          <p:cNvSpPr/>
          <p:nvPr/>
        </p:nvSpPr>
        <p:spPr>
          <a:xfrm rot="21217064">
            <a:off x="2129211" y="3687710"/>
            <a:ext cx="4778870" cy="2929410"/>
          </a:xfrm>
          <a:prstGeom prst="ellipse">
            <a:avLst/>
          </a:prstGeom>
          <a:noFill/>
          <a:ln w="5715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667000" y="5001161"/>
            <a:ext cx="3200400" cy="1323439"/>
          </a:xfrm>
          <a:prstGeom prst="rect">
            <a:avLst/>
          </a:prstGeom>
          <a:noFill/>
        </p:spPr>
        <p:txBody>
          <a:bodyPr wrap="square" rtlCol="0">
            <a:spAutoFit/>
          </a:bodyPr>
          <a:lstStyle/>
          <a:p>
            <a:r>
              <a:rPr lang="en-US" sz="4000" dirty="0" smtClean="0">
                <a:solidFill>
                  <a:srgbClr val="800000"/>
                </a:solidFill>
              </a:rPr>
              <a:t>Hard to explain!</a:t>
            </a:r>
            <a:endParaRPr lang="en-US" sz="4000" dirty="0">
              <a:solidFill>
                <a:srgbClr val="800000"/>
              </a:solidFill>
            </a:endParaRPr>
          </a:p>
        </p:txBody>
      </p:sp>
      <p:sp>
        <p:nvSpPr>
          <p:cNvPr id="21" name="TextBox 20"/>
          <p:cNvSpPr txBox="1"/>
          <p:nvPr/>
        </p:nvSpPr>
        <p:spPr>
          <a:xfrm>
            <a:off x="4343400" y="2514600"/>
            <a:ext cx="4648200" cy="954107"/>
          </a:xfrm>
          <a:prstGeom prst="rect">
            <a:avLst/>
          </a:prstGeom>
          <a:solidFill>
            <a:srgbClr val="8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t>Problem with training data:</a:t>
            </a:r>
          </a:p>
          <a:p>
            <a:pPr algn="ctr"/>
            <a:r>
              <a:rPr lang="en-US" sz="2800" dirty="0" smtClean="0"/>
              <a:t>missing interactions</a:t>
            </a:r>
            <a:endParaRPr lang="en-US" sz="2800" dirty="0"/>
          </a:p>
        </p:txBody>
      </p:sp>
    </p:spTree>
    <p:extLst>
      <p:ext uri="{BB962C8B-B14F-4D97-AF65-F5344CB8AC3E}">
        <p14:creationId xmlns:p14="http://schemas.microsoft.com/office/powerpoint/2010/main" val="1928322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24" grpId="1" animBg="1"/>
      <p:bldP spid="25" grpId="1" animBg="1"/>
      <p:bldP spid="27" grpId="1" animBg="1"/>
      <p:bldP spid="3" grpId="0" animBg="1"/>
      <p:bldP spid="4" grpId="0" animBg="1"/>
      <p:bldP spid="28" grpId="0" animBg="1"/>
      <p:bldP spid="29" grpId="0" animBg="1"/>
      <p:bldP spid="18" grpId="0" animBg="1"/>
      <p:bldP spid="19" grpId="0"/>
      <p:bldP spid="21"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40983"/>
            <a:ext cx="8763000" cy="1143000"/>
          </a:xfrm>
        </p:spPr>
        <p:txBody>
          <a:bodyPr>
            <a:noAutofit/>
          </a:bodyPr>
          <a:lstStyle/>
          <a:p>
            <a:pPr algn="l"/>
            <a:r>
              <a:rPr lang="en-US" altLang="zh-HK" sz="4600" dirty="0" smtClean="0"/>
              <a:t>Limitations of the existing methods</a:t>
            </a:r>
            <a:br>
              <a:rPr lang="en-US" altLang="zh-HK" sz="4600" dirty="0" smtClean="0"/>
            </a:br>
            <a:r>
              <a:rPr lang="en-US" altLang="zh-HK" sz="2400" b="1" i="1" dirty="0" smtClean="0">
                <a:solidFill>
                  <a:srgbClr val="1F497D">
                    <a:lumMod val="60000"/>
                    <a:lumOff val="40000"/>
                  </a:srgbClr>
                </a:solidFill>
                <a:latin typeface="Arial"/>
              </a:rPr>
              <a:t>WNN-GIP and KBMF2K</a:t>
            </a:r>
            <a:endParaRPr lang="zh-HK" altLang="en-US" sz="4600" i="1" dirty="0">
              <a:latin typeface="+mn-lt"/>
            </a:endParaRPr>
          </a:p>
        </p:txBody>
      </p:sp>
      <p:sp>
        <p:nvSpPr>
          <p:cNvPr id="5" name="Content Placeholder 2"/>
          <p:cNvSpPr>
            <a:spLocks noGrp="1"/>
          </p:cNvSpPr>
          <p:nvPr>
            <p:ph idx="1"/>
          </p:nvPr>
        </p:nvSpPr>
        <p:spPr>
          <a:xfrm>
            <a:off x="304800" y="2269783"/>
            <a:ext cx="8534400" cy="4207217"/>
          </a:xfrm>
        </p:spPr>
        <p:txBody>
          <a:bodyPr>
            <a:noAutofit/>
          </a:bodyPr>
          <a:lstStyle/>
          <a:p>
            <a:pPr>
              <a:buClr>
                <a:schemeClr val="tx1"/>
              </a:buClr>
            </a:pPr>
            <a:r>
              <a:rPr lang="en-US" altLang="zh-HK" sz="4000" dirty="0" smtClean="0"/>
              <a:t>Missing interactions</a:t>
            </a:r>
          </a:p>
          <a:p>
            <a:pPr>
              <a:buClr>
                <a:schemeClr val="tx1"/>
              </a:buClr>
            </a:pPr>
            <a:r>
              <a:rPr lang="en-US" altLang="zh-HK" sz="4000" dirty="0" smtClean="0">
                <a:solidFill>
                  <a:srgbClr val="000000"/>
                </a:solidFill>
              </a:rPr>
              <a:t>The similarity measure</a:t>
            </a:r>
            <a:endParaRPr lang="en-US" altLang="zh-HK" sz="4000" dirty="0">
              <a:solidFill>
                <a:srgbClr val="000000"/>
              </a:solidFill>
            </a:endParaRPr>
          </a:p>
          <a:p>
            <a:pPr lvl="1">
              <a:buClr>
                <a:schemeClr val="tx1"/>
              </a:buClr>
            </a:pPr>
            <a:r>
              <a:rPr lang="en-US" altLang="zh-HK" sz="3200" b="1" dirty="0" smtClean="0">
                <a:solidFill>
                  <a:schemeClr val="tx2">
                    <a:lumMod val="60000"/>
                    <a:lumOff val="40000"/>
                  </a:schemeClr>
                </a:solidFill>
              </a:rPr>
              <a:t>Only</a:t>
            </a:r>
            <a:r>
              <a:rPr lang="en-US" altLang="zh-HK" sz="3200" dirty="0" smtClean="0"/>
              <a:t> </a:t>
            </a:r>
            <a:r>
              <a:rPr lang="en-US" altLang="zh-HK" sz="3200" dirty="0"/>
              <a:t>based on the </a:t>
            </a:r>
            <a:r>
              <a:rPr lang="en-US" altLang="zh-HK" sz="3200" b="1" dirty="0">
                <a:solidFill>
                  <a:srgbClr val="558ED5"/>
                </a:solidFill>
              </a:rPr>
              <a:t>chemical structure </a:t>
            </a:r>
            <a:r>
              <a:rPr lang="en-US" altLang="zh-HK" sz="3200" dirty="0"/>
              <a:t>of drugs and </a:t>
            </a:r>
            <a:r>
              <a:rPr lang="en-US" altLang="zh-HK" sz="3200" b="1" dirty="0">
                <a:solidFill>
                  <a:srgbClr val="558ED5"/>
                </a:solidFill>
              </a:rPr>
              <a:t>protein sequences </a:t>
            </a:r>
            <a:r>
              <a:rPr lang="en-US" altLang="zh-HK" sz="3200" dirty="0"/>
              <a:t>of </a:t>
            </a:r>
            <a:r>
              <a:rPr lang="en-US" altLang="zh-HK" sz="3200" dirty="0" smtClean="0"/>
              <a:t>targets</a:t>
            </a:r>
            <a:endParaRPr lang="en-US" altLang="zh-HK" sz="3200" dirty="0"/>
          </a:p>
        </p:txBody>
      </p:sp>
    </p:spTree>
    <p:extLst>
      <p:ext uri="{BB962C8B-B14F-4D97-AF65-F5344CB8AC3E}">
        <p14:creationId xmlns:p14="http://schemas.microsoft.com/office/powerpoint/2010/main" val="3184648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05200"/>
            <a:ext cx="7772400" cy="1362075"/>
          </a:xfrm>
        </p:spPr>
        <p:txBody>
          <a:bodyPr>
            <a:normAutofit/>
          </a:bodyPr>
          <a:lstStyle/>
          <a:p>
            <a:r>
              <a:rPr lang="en-US" altLang="zh-HK" b="0" cap="none" dirty="0" smtClean="0"/>
              <a:t>Drug-target interaction prediction as probabilistic events</a:t>
            </a:r>
            <a:endParaRPr lang="zh-HK" altLang="en-US" b="0" cap="none" dirty="0"/>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9390" b="98357" l="2500" r="100000">
                        <a14:foregroundMark x1="60000" y1="83333" x2="60000" y2="83333"/>
                        <a14:foregroundMark x1="59219" y1="82160" x2="59219" y2="82160"/>
                        <a14:foregroundMark x1="59062" y1="84272" x2="59062" y2="84272"/>
                        <a14:foregroundMark x1="56875" y1="83099" x2="56875" y2="83099"/>
                        <a14:foregroundMark x1="56094" y1="81221" x2="56094" y2="81221"/>
                        <a14:foregroundMark x1="57031" y1="80986" x2="57031" y2="80986"/>
                        <a14:foregroundMark x1="64375" y1="81690" x2="64375" y2="81690"/>
                        <a14:foregroundMark x1="67656" y1="80986" x2="67656" y2="80986"/>
                        <a14:foregroundMark x1="72344" y1="79812" x2="74375" y2="76995"/>
                        <a14:foregroundMark x1="72969" y1="76995" x2="72969" y2="76995"/>
                        <a14:foregroundMark x1="77188" y1="77700" x2="77188" y2="77700"/>
                        <a14:foregroundMark x1="86875" y1="77700" x2="86875" y2="77700"/>
                        <a14:foregroundMark x1="87969" y1="77230" x2="87969" y2="77230"/>
                        <a14:foregroundMark x1="88281" y1="77230" x2="89219" y2="76995"/>
                        <a14:foregroundMark x1="90469" y1="76526" x2="90469" y2="76526"/>
                        <a14:foregroundMark x1="78594" y1="77230" x2="78594" y2="77230"/>
                        <a14:foregroundMark x1="76094" y1="78169" x2="76094" y2="78169"/>
                        <a14:foregroundMark x1="77656" y1="90141" x2="76406" y2="90141"/>
                        <a14:foregroundMark x1="77969" y1="90141" x2="77969" y2="90141"/>
                        <a14:foregroundMark x1="80938" y1="88967" x2="80938" y2="88967"/>
                        <a14:foregroundMark x1="81406" y1="88967" x2="81406" y2="88967"/>
                        <a14:foregroundMark x1="75313" y1="89671" x2="75313" y2="89671"/>
                        <a14:foregroundMark x1="74219" y1="89671" x2="74219" y2="89671"/>
                        <a14:foregroundMark x1="91719" y1="87793" x2="91719" y2="87793"/>
                        <a14:foregroundMark x1="92031" y1="87793" x2="92031" y2="87793"/>
                        <a14:foregroundMark x1="93906" y1="87793" x2="94688" y2="87793"/>
                        <a14:foregroundMark x1="98438" y1="87559" x2="98438" y2="87559"/>
                        <a14:foregroundMark x1="93594" y1="96479" x2="93594" y2="96479"/>
                        <a14:foregroundMark x1="92813" y1="96244" x2="92813" y2="96244"/>
                        <a14:foregroundMark x1="91875" y1="96244" x2="91875" y2="96244"/>
                        <a14:foregroundMark x1="92656" y1="96714" x2="92656" y2="96714"/>
                        <a14:foregroundMark x1="74219" y1="91315" x2="74219" y2="91315"/>
                        <a14:foregroundMark x1="73750" y1="91080" x2="73750" y2="91080"/>
                        <a14:foregroundMark x1="78125" y1="87793" x2="78125" y2="87793"/>
                        <a14:foregroundMark x1="76250" y1="87793" x2="76250" y2="87793"/>
                        <a14:foregroundMark x1="83906" y1="75587" x2="83906" y2="75587"/>
                        <a14:foregroundMark x1="80938" y1="77230" x2="80938" y2="77230"/>
                        <a14:foregroundMark x1="56719" y1="77700" x2="56719" y2="77700"/>
                        <a14:foregroundMark x1="55000" y1="78169" x2="55000" y2="78169"/>
                        <a14:foregroundMark x1="52969" y1="76526" x2="52969" y2="76526"/>
                        <a14:foregroundMark x1="52969" y1="75117" x2="52969" y2="75117"/>
                        <a14:foregroundMark x1="9844" y1="67840" x2="9844" y2="67840"/>
                        <a14:foregroundMark x1="12344" y1="63850" x2="12344" y2="63850"/>
                        <a14:foregroundMark x1="13750" y1="62207" x2="13750" y2="62207"/>
                        <a14:foregroundMark x1="31250" y1="50235" x2="31250" y2="50235"/>
                        <a14:foregroundMark x1="64375" y1="47418" x2="64375" y2="47418"/>
                        <a14:foregroundMark x1="79531" y1="48826" x2="79531" y2="48826"/>
                        <a14:foregroundMark x1="81250" y1="48122" x2="81250" y2="48122"/>
                        <a14:foregroundMark x1="82031" y1="47418" x2="82031" y2="47418"/>
                        <a14:foregroundMark x1="73594" y1="47887" x2="73594" y2="47887"/>
                        <a14:foregroundMark x1="73594" y1="47887" x2="73594" y2="47887"/>
                        <a14:foregroundMark x1="66719" y1="48592" x2="66719" y2="48592"/>
                        <a14:foregroundMark x1="63281" y1="48592" x2="63281" y2="48592"/>
                        <a14:foregroundMark x1="62031" y1="48592" x2="62031" y2="48592"/>
                        <a14:foregroundMark x1="59375" y1="47183" x2="59375" y2="47183"/>
                        <a14:foregroundMark x1="59531" y1="47183" x2="59531" y2="47183"/>
                        <a14:foregroundMark x1="62031" y1="45305" x2="62031" y2="45305"/>
                        <a14:foregroundMark x1="56094" y1="45775" x2="56094" y2="45775"/>
                        <a14:foregroundMark x1="54063" y1="46244" x2="54063" y2="46244"/>
                        <a14:foregroundMark x1="50781" y1="46479" x2="50781" y2="46479"/>
                        <a14:foregroundMark x1="50625" y1="46714" x2="50625" y2="46714"/>
                        <a14:foregroundMark x1="50000" y1="47887" x2="50000" y2="47887"/>
                        <a14:foregroundMark x1="52188" y1="49061" x2="52188" y2="49061"/>
                        <a14:foregroundMark x1="51563" y1="50000" x2="51563" y2="50000"/>
                        <a14:foregroundMark x1="56719" y1="52817" x2="56719" y2="52817"/>
                        <a14:foregroundMark x1="49063" y1="50469" x2="48281" y2="50235"/>
                        <a14:foregroundMark x1="43594" y1="48826" x2="43594" y2="48826"/>
                        <a14:foregroundMark x1="38906" y1="48122" x2="38906" y2="48122"/>
                        <a14:foregroundMark x1="38438" y1="48122" x2="38438" y2="48122"/>
                        <a14:foregroundMark x1="33125" y1="47887" x2="33125" y2="47887"/>
                        <a14:foregroundMark x1="30938" y1="47887" x2="30938" y2="47887"/>
                        <a14:foregroundMark x1="30156" y1="48122" x2="30156" y2="48122"/>
                        <a14:foregroundMark x1="28594" y1="48592" x2="28594" y2="48592"/>
                        <a14:foregroundMark x1="27500" y1="49061" x2="27500" y2="49061"/>
                        <a14:foregroundMark x1="27031" y1="49296" x2="27031" y2="49296"/>
                        <a14:foregroundMark x1="26719" y1="49296" x2="26719" y2="49296"/>
                        <a14:foregroundMark x1="24219" y1="49765" x2="24219" y2="49765"/>
                        <a14:foregroundMark x1="24063" y1="50000" x2="24063" y2="50000"/>
                        <a14:foregroundMark x1="24688" y1="51643" x2="24688" y2="51643"/>
                        <a14:foregroundMark x1="23281" y1="53052" x2="23281" y2="53052"/>
                        <a14:foregroundMark x1="22344" y1="52817" x2="22344" y2="52817"/>
                        <a14:foregroundMark x1="68281" y1="49296" x2="68281" y2="49296"/>
                        <a14:foregroundMark x1="69688" y1="48592" x2="69688" y2="48592"/>
                        <a14:foregroundMark x1="67500" y1="46714" x2="67500" y2="46714"/>
                        <a14:foregroundMark x1="66719" y1="46244" x2="66719" y2="46244"/>
                        <a14:foregroundMark x1="63281" y1="44836" x2="63906" y2="44836"/>
                        <a14:foregroundMark x1="63750" y1="44836" x2="63750" y2="44836"/>
                        <a14:foregroundMark x1="65625" y1="44836" x2="65625" y2="44836"/>
                        <a14:foregroundMark x1="66563" y1="44836" x2="66563" y2="44836"/>
                        <a14:foregroundMark x1="65313" y1="44836" x2="65313" y2="44836"/>
                        <a14:foregroundMark x1="61250" y1="44601" x2="61250" y2="44601"/>
                        <a14:foregroundMark x1="57656" y1="44131" x2="57656" y2="44131"/>
                        <a14:foregroundMark x1="59375" y1="43897" x2="59375" y2="43897"/>
                      </a14:backgroundRemoval>
                    </a14:imgEffect>
                  </a14:imgLayer>
                </a14:imgProps>
              </a:ext>
              <a:ext uri="{28A0092B-C50C-407E-A947-70E740481C1C}">
                <a14:useLocalDpi xmlns:a14="http://schemas.microsoft.com/office/drawing/2010/main" val="0"/>
              </a:ext>
            </a:extLst>
          </a:blip>
          <a:stretch>
            <a:fillRect/>
          </a:stretch>
        </p:blipFill>
        <p:spPr>
          <a:xfrm>
            <a:off x="4876800" y="3859768"/>
            <a:ext cx="4267200" cy="2840355"/>
          </a:xfrm>
          <a:prstGeom prst="rect">
            <a:avLst/>
          </a:prstGeom>
        </p:spPr>
      </p:pic>
    </p:spTree>
    <p:extLst>
      <p:ext uri="{BB962C8B-B14F-4D97-AF65-F5344CB8AC3E}">
        <p14:creationId xmlns:p14="http://schemas.microsoft.com/office/powerpoint/2010/main" val="33747197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1143000"/>
          </a:xfrm>
        </p:spPr>
        <p:txBody>
          <a:bodyPr>
            <a:normAutofit/>
          </a:bodyPr>
          <a:lstStyle/>
          <a:p>
            <a:r>
              <a:rPr lang="en-US" sz="6000" dirty="0" smtClean="0"/>
              <a:t>The neighbor idea</a:t>
            </a:r>
            <a:endParaRPr lang="en-US" sz="6000" dirty="0"/>
          </a:p>
        </p:txBody>
      </p:sp>
      <p:sp>
        <p:nvSpPr>
          <p:cNvPr id="3" name="Content Placeholder 2"/>
          <p:cNvSpPr>
            <a:spLocks noGrp="1"/>
          </p:cNvSpPr>
          <p:nvPr>
            <p:ph idx="1"/>
          </p:nvPr>
        </p:nvSpPr>
        <p:spPr>
          <a:xfrm>
            <a:off x="457200" y="1798637"/>
            <a:ext cx="8229600" cy="4525963"/>
          </a:xfrm>
        </p:spPr>
        <p:txBody>
          <a:bodyPr>
            <a:noAutofit/>
          </a:bodyPr>
          <a:lstStyle/>
          <a:p>
            <a:r>
              <a:rPr lang="en-US" sz="4400" dirty="0" smtClean="0"/>
              <a:t>A drug’s </a:t>
            </a:r>
            <a:r>
              <a:rPr lang="en-US" sz="4400" b="1" i="1" dirty="0" smtClean="0">
                <a:solidFill>
                  <a:schemeClr val="tx2">
                    <a:lumMod val="60000"/>
                    <a:lumOff val="40000"/>
                  </a:schemeClr>
                </a:solidFill>
              </a:rPr>
              <a:t>neighbors</a:t>
            </a:r>
            <a:r>
              <a:rPr lang="en-US" sz="4400" dirty="0" smtClean="0"/>
              <a:t>: the drugs most similar to it</a:t>
            </a:r>
          </a:p>
          <a:p>
            <a:r>
              <a:rPr lang="en-US" sz="4400" dirty="0" smtClean="0"/>
              <a:t>Predict a new drug’s behavior by its neighbors’ behavior</a:t>
            </a:r>
            <a:endParaRPr lang="en-US" sz="4400" dirty="0"/>
          </a:p>
        </p:txBody>
      </p:sp>
      <p:pic>
        <p:nvPicPr>
          <p:cNvPr id="4" name="Picture 3" descr="My_Neighbor_Totoro_in_Autumm_by_helixaspersa.jpg"/>
          <p:cNvPicPr>
            <a:picLocks noChangeAspect="1"/>
          </p:cNvPicPr>
          <p:nvPr/>
        </p:nvPicPr>
        <p:blipFill rotWithShape="1">
          <a:blip r:embed="rId2">
            <a:extLst>
              <a:ext uri="{BEBA8EAE-BF5A-486C-A8C5-ECC9F3942E4B}">
                <a14:imgProps xmlns:a14="http://schemas.microsoft.com/office/drawing/2010/main">
                  <a14:imgLayer r:embed="rId3">
                    <a14:imgEffect>
                      <a14:backgroundRemoval t="9647" b="97412" l="10000" r="94000"/>
                    </a14:imgEffect>
                  </a14:imgLayer>
                </a14:imgProps>
              </a:ext>
              <a:ext uri="{28A0092B-C50C-407E-A947-70E740481C1C}">
                <a14:useLocalDpi xmlns:a14="http://schemas.microsoft.com/office/drawing/2010/main" val="0"/>
              </a:ext>
            </a:extLst>
          </a:blip>
          <a:srcRect l="53056" t="31280" r="5984" b="4115"/>
          <a:stretch/>
        </p:blipFill>
        <p:spPr>
          <a:xfrm>
            <a:off x="6784812" y="4231194"/>
            <a:ext cx="2282988" cy="2550606"/>
          </a:xfrm>
          <a:prstGeom prst="rect">
            <a:avLst/>
          </a:prstGeom>
        </p:spPr>
      </p:pic>
    </p:spTree>
    <p:extLst>
      <p:ext uri="{BB962C8B-B14F-4D97-AF65-F5344CB8AC3E}">
        <p14:creationId xmlns:p14="http://schemas.microsoft.com/office/powerpoint/2010/main" val="1108454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810000" y="4267200"/>
            <a:ext cx="0" cy="609600"/>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33400" y="304800"/>
            <a:ext cx="8229600" cy="1143000"/>
          </a:xfrm>
        </p:spPr>
        <p:txBody>
          <a:bodyPr>
            <a:normAutofit/>
          </a:bodyPr>
          <a:lstStyle/>
          <a:p>
            <a:r>
              <a:rPr lang="en-US" sz="6000" dirty="0" smtClean="0"/>
              <a:t>The probability</a:t>
            </a:r>
            <a:endParaRPr lang="en-US" sz="6000" dirty="0"/>
          </a:p>
        </p:txBody>
      </p:sp>
      <p:sp>
        <p:nvSpPr>
          <p:cNvPr id="3" name="Content Placeholder 2"/>
          <p:cNvSpPr>
            <a:spLocks noGrp="1"/>
          </p:cNvSpPr>
          <p:nvPr>
            <p:ph idx="1"/>
          </p:nvPr>
        </p:nvSpPr>
        <p:spPr>
          <a:xfrm>
            <a:off x="762000" y="1447800"/>
            <a:ext cx="7772400" cy="1981200"/>
          </a:xfrm>
          <a:noFill/>
          <a:ln>
            <a:solidFill>
              <a:schemeClr val="tx2">
                <a:lumMod val="60000"/>
                <a:lumOff val="40000"/>
              </a:schemeClr>
            </a:solidFill>
          </a:ln>
        </p:spPr>
        <p:txBody>
          <a:bodyPr>
            <a:noAutofit/>
          </a:bodyPr>
          <a:lstStyle/>
          <a:p>
            <a:r>
              <a:rPr lang="en-US" sz="2800" dirty="0" smtClean="0"/>
              <a:t>Event A: to be predicted</a:t>
            </a:r>
          </a:p>
          <a:p>
            <a:pPr marL="800100" lvl="2" indent="0">
              <a:buNone/>
            </a:pPr>
            <a:r>
              <a:rPr lang="en-US" dirty="0" smtClean="0"/>
              <a:t>(New) drug </a:t>
            </a:r>
            <a:r>
              <a:rPr lang="en-US" b="1" i="1" dirty="0" smtClean="0">
                <a:solidFill>
                  <a:srgbClr val="558ED5"/>
                </a:solidFill>
              </a:rPr>
              <a:t>d</a:t>
            </a:r>
            <a:r>
              <a:rPr lang="en-US" dirty="0" smtClean="0"/>
              <a:t> interacts with target</a:t>
            </a:r>
            <a:r>
              <a:rPr lang="en-US" b="1" i="1" dirty="0" smtClean="0">
                <a:solidFill>
                  <a:srgbClr val="558ED5"/>
                </a:solidFill>
              </a:rPr>
              <a:t> t</a:t>
            </a:r>
          </a:p>
          <a:p>
            <a:r>
              <a:rPr lang="en-US" sz="2800" dirty="0" smtClean="0"/>
              <a:t>Event B: the observation</a:t>
            </a:r>
          </a:p>
          <a:p>
            <a:pPr marL="800100" lvl="2" indent="0">
              <a:buNone/>
            </a:pPr>
            <a:r>
              <a:rPr lang="en-US" dirty="0" smtClean="0">
                <a:solidFill>
                  <a:srgbClr val="000000"/>
                </a:solidFill>
              </a:rPr>
              <a:t># of</a:t>
            </a:r>
            <a:r>
              <a:rPr lang="en-US" dirty="0" smtClean="0">
                <a:solidFill>
                  <a:prstClr val="black"/>
                </a:solidFill>
              </a:rPr>
              <a:t> </a:t>
            </a:r>
            <a:r>
              <a:rPr lang="en-US" b="1" i="1" dirty="0" smtClean="0">
                <a:solidFill>
                  <a:srgbClr val="558ED5"/>
                </a:solidFill>
              </a:rPr>
              <a:t>d</a:t>
            </a:r>
            <a:r>
              <a:rPr lang="en-US" dirty="0" smtClean="0"/>
              <a:t>’s</a:t>
            </a:r>
            <a:r>
              <a:rPr lang="en-US" dirty="0" smtClean="0">
                <a:solidFill>
                  <a:prstClr val="black"/>
                </a:solidFill>
              </a:rPr>
              <a:t> neighbors interacting with target </a:t>
            </a:r>
            <a:r>
              <a:rPr lang="en-US" b="1" i="1" dirty="0" smtClean="0">
                <a:solidFill>
                  <a:srgbClr val="558ED5"/>
                </a:solidFill>
              </a:rPr>
              <a:t>t</a:t>
            </a:r>
            <a:endParaRPr lang="en-US" sz="2800" dirty="0"/>
          </a:p>
        </p:txBody>
      </p:sp>
      <p:sp>
        <p:nvSpPr>
          <p:cNvPr id="4" name="Content Placeholder 2"/>
          <p:cNvSpPr txBox="1">
            <a:spLocks/>
          </p:cNvSpPr>
          <p:nvPr/>
        </p:nvSpPr>
        <p:spPr>
          <a:xfrm>
            <a:off x="762000" y="3733800"/>
            <a:ext cx="4038600" cy="91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t>We calculate </a:t>
            </a:r>
            <a:r>
              <a:rPr lang="en-US" sz="2800" dirty="0" err="1" smtClean="0"/>
              <a:t>Pr</a:t>
            </a:r>
            <a:r>
              <a:rPr lang="en-US" sz="2800" dirty="0" smtClean="0"/>
              <a:t>(A|B) by</a:t>
            </a:r>
          </a:p>
        </p:txBody>
      </p:sp>
      <p:pic>
        <p:nvPicPr>
          <p:cNvPr id="5" name="Picture 4" descr="Screen Shot 2014-11-04 at 07.37.28 .png"/>
          <p:cNvPicPr>
            <a:picLocks noChangeAspect="1"/>
          </p:cNvPicPr>
          <p:nvPr/>
        </p:nvPicPr>
        <p:blipFill rotWithShape="1">
          <a:blip r:embed="rId2">
            <a:extLst>
              <a:ext uri="{28A0092B-C50C-407E-A947-70E740481C1C}">
                <a14:useLocalDpi xmlns:a14="http://schemas.microsoft.com/office/drawing/2010/main" val="0"/>
              </a:ext>
            </a:extLst>
          </a:blip>
          <a:srcRect l="24973" t="34442" r="39859" b="48538"/>
          <a:stretch/>
        </p:blipFill>
        <p:spPr>
          <a:xfrm>
            <a:off x="4800600" y="3581400"/>
            <a:ext cx="3048000" cy="921971"/>
          </a:xfrm>
          <a:prstGeom prst="rect">
            <a:avLst/>
          </a:prstGeom>
        </p:spPr>
      </p:pic>
      <p:sp>
        <p:nvSpPr>
          <p:cNvPr id="6" name="TextBox 5"/>
          <p:cNvSpPr txBox="1"/>
          <p:nvPr/>
        </p:nvSpPr>
        <p:spPr>
          <a:xfrm>
            <a:off x="762000" y="4876800"/>
            <a:ext cx="7772400" cy="156966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3200" dirty="0" smtClean="0"/>
              <a:t>Probability of how likely </a:t>
            </a:r>
            <a:r>
              <a:rPr lang="en-US" altLang="zh-HK" sz="3200" i="1" dirty="0" smtClean="0"/>
              <a:t>d</a:t>
            </a:r>
            <a:r>
              <a:rPr lang="en-US" altLang="zh-HK" sz="3200" dirty="0" smtClean="0"/>
              <a:t> interacts with </a:t>
            </a:r>
            <a:r>
              <a:rPr lang="en-US" altLang="zh-HK" sz="3200" i="1" dirty="0" smtClean="0"/>
              <a:t>t</a:t>
            </a:r>
            <a:r>
              <a:rPr lang="en-US" altLang="zh-HK" sz="3200" dirty="0" smtClean="0"/>
              <a:t> given the observed number of interactions of </a:t>
            </a:r>
            <a:r>
              <a:rPr lang="en-US" altLang="zh-HK" sz="3200" i="1" dirty="0" smtClean="0"/>
              <a:t>d</a:t>
            </a:r>
            <a:r>
              <a:rPr lang="en-US" altLang="zh-HK" sz="3200" dirty="0" smtClean="0"/>
              <a:t>’s neighbors </a:t>
            </a:r>
            <a:r>
              <a:rPr lang="en-US" altLang="zh-HK" sz="3200" dirty="0" smtClean="0"/>
              <a:t>with </a:t>
            </a:r>
            <a:r>
              <a:rPr lang="en-US" altLang="zh-HK" sz="3200" i="1" dirty="0" smtClean="0"/>
              <a:t>t</a:t>
            </a:r>
            <a:endParaRPr lang="en-US" sz="3200" i="1" dirty="0"/>
          </a:p>
        </p:txBody>
      </p:sp>
    </p:spTree>
    <p:extLst>
      <p:ext uri="{BB962C8B-B14F-4D97-AF65-F5344CB8AC3E}">
        <p14:creationId xmlns:p14="http://schemas.microsoft.com/office/powerpoint/2010/main" val="2543758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sz="5400" b="0" cap="none" dirty="0" smtClean="0"/>
              <a:t>“Super-targets”</a:t>
            </a:r>
            <a:endParaRPr lang="zh-HK" altLang="en-US" sz="5400" b="0" cap="none" dirty="0"/>
          </a:p>
        </p:txBody>
      </p:sp>
      <p:sp>
        <p:nvSpPr>
          <p:cNvPr id="3" name="Text Placeholder 2"/>
          <p:cNvSpPr>
            <a:spLocks noGrp="1"/>
          </p:cNvSpPr>
          <p:nvPr>
            <p:ph type="body" idx="1"/>
          </p:nvPr>
        </p:nvSpPr>
        <p:spPr/>
        <p:txBody>
          <a:bodyPr>
            <a:normAutofit/>
          </a:bodyPr>
          <a:lstStyle/>
          <a:p>
            <a:r>
              <a:rPr lang="en-US" altLang="zh-HK" sz="2800" i="1" dirty="0">
                <a:solidFill>
                  <a:schemeClr val="tx2">
                    <a:lumMod val="60000"/>
                    <a:lumOff val="40000"/>
                  </a:schemeClr>
                </a:solidFill>
              </a:rPr>
              <a:t>Our </a:t>
            </a:r>
            <a:r>
              <a:rPr lang="en-US" altLang="zh-HK" sz="2800" i="1" dirty="0" smtClean="0">
                <a:solidFill>
                  <a:schemeClr val="tx2">
                    <a:lumMod val="60000"/>
                    <a:lumOff val="40000"/>
                  </a:schemeClr>
                </a:solidFill>
              </a:rPr>
              <a:t>contribution #</a:t>
            </a:r>
            <a:r>
              <a:rPr lang="en-US" altLang="zh-HK" sz="2800" i="1" dirty="0">
                <a:solidFill>
                  <a:schemeClr val="tx2">
                    <a:lumMod val="60000"/>
                    <a:lumOff val="40000"/>
                  </a:schemeClr>
                </a:solidFill>
              </a:rPr>
              <a:t>1</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9390" b="98357" l="2500" r="100000">
                        <a14:foregroundMark x1="60000" y1="83333" x2="60000" y2="83333"/>
                        <a14:foregroundMark x1="59219" y1="82160" x2="59219" y2="82160"/>
                        <a14:foregroundMark x1="59062" y1="84272" x2="59062" y2="84272"/>
                        <a14:foregroundMark x1="56875" y1="83099" x2="56875" y2="83099"/>
                        <a14:foregroundMark x1="56094" y1="81221" x2="56094" y2="81221"/>
                        <a14:foregroundMark x1="57031" y1="80986" x2="57031" y2="80986"/>
                        <a14:foregroundMark x1="64375" y1="81690" x2="64375" y2="81690"/>
                        <a14:foregroundMark x1="67656" y1="80986" x2="67656" y2="80986"/>
                        <a14:foregroundMark x1="72344" y1="79812" x2="74375" y2="76995"/>
                        <a14:foregroundMark x1="72969" y1="76995" x2="72969" y2="76995"/>
                        <a14:foregroundMark x1="77188" y1="77700" x2="77188" y2="77700"/>
                        <a14:foregroundMark x1="86875" y1="77700" x2="86875" y2="77700"/>
                        <a14:foregroundMark x1="87969" y1="77230" x2="87969" y2="77230"/>
                        <a14:foregroundMark x1="88281" y1="77230" x2="89219" y2="76995"/>
                        <a14:foregroundMark x1="90469" y1="76526" x2="90469" y2="76526"/>
                        <a14:foregroundMark x1="78594" y1="77230" x2="78594" y2="77230"/>
                        <a14:foregroundMark x1="76094" y1="78169" x2="76094" y2="78169"/>
                        <a14:foregroundMark x1="77656" y1="90141" x2="76406" y2="90141"/>
                        <a14:foregroundMark x1="77969" y1="90141" x2="77969" y2="90141"/>
                        <a14:foregroundMark x1="80938" y1="88967" x2="80938" y2="88967"/>
                        <a14:foregroundMark x1="81406" y1="88967" x2="81406" y2="88967"/>
                        <a14:foregroundMark x1="75313" y1="89671" x2="75313" y2="89671"/>
                        <a14:foregroundMark x1="74219" y1="89671" x2="74219" y2="89671"/>
                        <a14:foregroundMark x1="91719" y1="87793" x2="91719" y2="87793"/>
                        <a14:foregroundMark x1="92031" y1="87793" x2="92031" y2="87793"/>
                        <a14:foregroundMark x1="93906" y1="87793" x2="94688" y2="87793"/>
                        <a14:foregroundMark x1="98438" y1="87559" x2="98438" y2="87559"/>
                        <a14:foregroundMark x1="93594" y1="96479" x2="93594" y2="96479"/>
                        <a14:foregroundMark x1="92813" y1="96244" x2="92813" y2="96244"/>
                        <a14:foregroundMark x1="91875" y1="96244" x2="91875" y2="96244"/>
                        <a14:foregroundMark x1="92656" y1="96714" x2="92656" y2="96714"/>
                        <a14:foregroundMark x1="74219" y1="91315" x2="74219" y2="91315"/>
                        <a14:foregroundMark x1="73750" y1="91080" x2="73750" y2="91080"/>
                        <a14:foregroundMark x1="78125" y1="87793" x2="78125" y2="87793"/>
                        <a14:foregroundMark x1="76250" y1="87793" x2="76250" y2="87793"/>
                        <a14:foregroundMark x1="83906" y1="75587" x2="83906" y2="75587"/>
                        <a14:foregroundMark x1="80938" y1="77230" x2="80938" y2="77230"/>
                        <a14:foregroundMark x1="56719" y1="77700" x2="56719" y2="77700"/>
                        <a14:foregroundMark x1="55000" y1="78169" x2="55000" y2="78169"/>
                        <a14:foregroundMark x1="52969" y1="76526" x2="52969" y2="76526"/>
                        <a14:foregroundMark x1="52969" y1="75117" x2="52969" y2="75117"/>
                        <a14:foregroundMark x1="9844" y1="67840" x2="9844" y2="67840"/>
                        <a14:foregroundMark x1="12344" y1="63850" x2="12344" y2="63850"/>
                        <a14:foregroundMark x1="13750" y1="62207" x2="13750" y2="62207"/>
                        <a14:foregroundMark x1="31250" y1="50235" x2="31250" y2="50235"/>
                        <a14:foregroundMark x1="64375" y1="47418" x2="64375" y2="47418"/>
                        <a14:foregroundMark x1="79531" y1="48826" x2="79531" y2="48826"/>
                        <a14:foregroundMark x1="81250" y1="48122" x2="81250" y2="48122"/>
                        <a14:foregroundMark x1="82031" y1="47418" x2="82031" y2="47418"/>
                        <a14:foregroundMark x1="73594" y1="47887" x2="73594" y2="47887"/>
                        <a14:foregroundMark x1="73594" y1="47887" x2="73594" y2="47887"/>
                        <a14:foregroundMark x1="66719" y1="48592" x2="66719" y2="48592"/>
                        <a14:foregroundMark x1="63281" y1="48592" x2="63281" y2="48592"/>
                        <a14:foregroundMark x1="62031" y1="48592" x2="62031" y2="48592"/>
                        <a14:foregroundMark x1="59375" y1="47183" x2="59375" y2="47183"/>
                        <a14:foregroundMark x1="59531" y1="47183" x2="59531" y2="47183"/>
                        <a14:foregroundMark x1="62031" y1="45305" x2="62031" y2="45305"/>
                        <a14:foregroundMark x1="56094" y1="45775" x2="56094" y2="45775"/>
                        <a14:foregroundMark x1="54063" y1="46244" x2="54063" y2="46244"/>
                        <a14:foregroundMark x1="50781" y1="46479" x2="50781" y2="46479"/>
                        <a14:foregroundMark x1="50625" y1="46714" x2="50625" y2="46714"/>
                        <a14:foregroundMark x1="50000" y1="47887" x2="50000" y2="47887"/>
                        <a14:foregroundMark x1="52188" y1="49061" x2="52188" y2="49061"/>
                        <a14:foregroundMark x1="51563" y1="50000" x2="51563" y2="50000"/>
                        <a14:foregroundMark x1="56719" y1="52817" x2="56719" y2="52817"/>
                        <a14:foregroundMark x1="49063" y1="50469" x2="48281" y2="50235"/>
                        <a14:foregroundMark x1="43594" y1="48826" x2="43594" y2="48826"/>
                        <a14:foregroundMark x1="38906" y1="48122" x2="38906" y2="48122"/>
                        <a14:foregroundMark x1="38438" y1="48122" x2="38438" y2="48122"/>
                        <a14:foregroundMark x1="33125" y1="47887" x2="33125" y2="47887"/>
                        <a14:foregroundMark x1="30938" y1="47887" x2="30938" y2="47887"/>
                        <a14:foregroundMark x1="30156" y1="48122" x2="30156" y2="48122"/>
                        <a14:foregroundMark x1="28594" y1="48592" x2="28594" y2="48592"/>
                        <a14:foregroundMark x1="27500" y1="49061" x2="27500" y2="49061"/>
                        <a14:foregroundMark x1="27031" y1="49296" x2="27031" y2="49296"/>
                        <a14:foregroundMark x1="26719" y1="49296" x2="26719" y2="49296"/>
                        <a14:foregroundMark x1="24219" y1="49765" x2="24219" y2="49765"/>
                        <a14:foregroundMark x1="24063" y1="50000" x2="24063" y2="50000"/>
                        <a14:foregroundMark x1="24688" y1="51643" x2="24688" y2="51643"/>
                        <a14:foregroundMark x1="23281" y1="53052" x2="23281" y2="53052"/>
                        <a14:foregroundMark x1="22344" y1="52817" x2="22344" y2="52817"/>
                        <a14:foregroundMark x1="68281" y1="49296" x2="68281" y2="49296"/>
                        <a14:foregroundMark x1="69688" y1="48592" x2="69688" y2="48592"/>
                        <a14:foregroundMark x1="67500" y1="46714" x2="67500" y2="46714"/>
                        <a14:foregroundMark x1="66719" y1="46244" x2="66719" y2="46244"/>
                        <a14:foregroundMark x1="63281" y1="44836" x2="63906" y2="44836"/>
                        <a14:foregroundMark x1="63750" y1="44836" x2="63750" y2="44836"/>
                        <a14:foregroundMark x1="65625" y1="44836" x2="65625" y2="44836"/>
                        <a14:foregroundMark x1="66563" y1="44836" x2="66563" y2="44836"/>
                        <a14:foregroundMark x1="65313" y1="44836" x2="65313" y2="44836"/>
                        <a14:foregroundMark x1="61250" y1="44601" x2="61250" y2="44601"/>
                        <a14:foregroundMark x1="57656" y1="44131" x2="57656" y2="44131"/>
                        <a14:foregroundMark x1="59375" y1="43897" x2="59375" y2="43897"/>
                      </a14:backgroundRemoval>
                    </a14:imgEffect>
                  </a14:imgLayer>
                </a14:imgProps>
              </a:ext>
              <a:ext uri="{28A0092B-C50C-407E-A947-70E740481C1C}">
                <a14:useLocalDpi xmlns:a14="http://schemas.microsoft.com/office/drawing/2010/main" val="0"/>
              </a:ext>
            </a:extLst>
          </a:blip>
          <a:stretch>
            <a:fillRect/>
          </a:stretch>
        </p:blipFill>
        <p:spPr>
          <a:xfrm>
            <a:off x="4876800" y="3859768"/>
            <a:ext cx="4267200" cy="2840355"/>
          </a:xfrm>
          <a:prstGeom prst="rect">
            <a:avLst/>
          </a:prstGeom>
        </p:spPr>
      </p:pic>
    </p:spTree>
    <p:extLst>
      <p:ext uri="{BB962C8B-B14F-4D97-AF65-F5344CB8AC3E}">
        <p14:creationId xmlns:p14="http://schemas.microsoft.com/office/powerpoint/2010/main" val="8762480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a:stCxn id="13" idx="3"/>
            <a:endCxn id="8" idx="1"/>
          </p:cNvCxnSpPr>
          <p:nvPr/>
        </p:nvCxnSpPr>
        <p:spPr>
          <a:xfrm>
            <a:off x="1575038" y="6093987"/>
            <a:ext cx="1091962" cy="125163"/>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12" idx="3"/>
            <a:endCxn id="8" idx="1"/>
          </p:cNvCxnSpPr>
          <p:nvPr/>
        </p:nvCxnSpPr>
        <p:spPr>
          <a:xfrm>
            <a:off x="1575039" y="4650604"/>
            <a:ext cx="1091961" cy="1568546"/>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12" idx="3"/>
            <a:endCxn id="6" idx="1"/>
          </p:cNvCxnSpPr>
          <p:nvPr/>
        </p:nvCxnSpPr>
        <p:spPr>
          <a:xfrm>
            <a:off x="1575039" y="4650604"/>
            <a:ext cx="1091961" cy="440447"/>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11" idx="3"/>
            <a:endCxn id="6" idx="1"/>
          </p:cNvCxnSpPr>
          <p:nvPr/>
        </p:nvCxnSpPr>
        <p:spPr>
          <a:xfrm>
            <a:off x="1575039" y="3234304"/>
            <a:ext cx="1091961" cy="1856747"/>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11" idx="3"/>
            <a:endCxn id="7" idx="1"/>
          </p:cNvCxnSpPr>
          <p:nvPr/>
        </p:nvCxnSpPr>
        <p:spPr>
          <a:xfrm>
            <a:off x="1575039" y="3234304"/>
            <a:ext cx="1098418" cy="587122"/>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11" idx="3"/>
            <a:endCxn id="4" idx="1"/>
          </p:cNvCxnSpPr>
          <p:nvPr/>
        </p:nvCxnSpPr>
        <p:spPr>
          <a:xfrm flipV="1">
            <a:off x="1575039" y="1761497"/>
            <a:ext cx="1078100" cy="1472807"/>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10" idx="3"/>
            <a:endCxn id="5" idx="1"/>
          </p:cNvCxnSpPr>
          <p:nvPr/>
        </p:nvCxnSpPr>
        <p:spPr>
          <a:xfrm>
            <a:off x="1575039" y="2055388"/>
            <a:ext cx="1098418" cy="756879"/>
          </a:xfrm>
          <a:prstGeom prst="line">
            <a:avLst/>
          </a:prstGeom>
          <a:ln w="19050" cmpd="sng"/>
        </p:spPr>
        <p:style>
          <a:lnRef idx="1">
            <a:schemeClr val="accent6"/>
          </a:lnRef>
          <a:fillRef idx="0">
            <a:schemeClr val="accent6"/>
          </a:fillRef>
          <a:effectRef idx="0">
            <a:schemeClr val="accent6"/>
          </a:effectRef>
          <a:fontRef idx="minor">
            <a:schemeClr val="tx1"/>
          </a:fontRef>
        </p:style>
      </p:cxnSp>
      <p:sp>
        <p:nvSpPr>
          <p:cNvPr id="4" name="Rounded Rectangle 3"/>
          <p:cNvSpPr/>
          <p:nvPr/>
        </p:nvSpPr>
        <p:spPr>
          <a:xfrm>
            <a:off x="2653139" y="1306709"/>
            <a:ext cx="906619" cy="909576"/>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1</a:t>
            </a:r>
          </a:p>
          <a:p>
            <a:pPr algn="ctr"/>
            <a:endParaRPr lang="en-US" sz="3600" dirty="0"/>
          </a:p>
        </p:txBody>
      </p:sp>
      <p:sp>
        <p:nvSpPr>
          <p:cNvPr id="5" name="Rounded Rectangle 4"/>
          <p:cNvSpPr/>
          <p:nvPr/>
        </p:nvSpPr>
        <p:spPr>
          <a:xfrm>
            <a:off x="2673457" y="2390065"/>
            <a:ext cx="886301" cy="84440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6" name="Rounded Rectangle 5"/>
          <p:cNvSpPr/>
          <p:nvPr/>
        </p:nvSpPr>
        <p:spPr>
          <a:xfrm>
            <a:off x="2667000" y="4648200"/>
            <a:ext cx="886300" cy="885702"/>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7" name="Rounded Rectangle 6"/>
          <p:cNvSpPr/>
          <p:nvPr/>
        </p:nvSpPr>
        <p:spPr>
          <a:xfrm>
            <a:off x="2673457" y="3407804"/>
            <a:ext cx="886301" cy="82724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4</a:t>
            </a:r>
          </a:p>
          <a:p>
            <a:pPr algn="ctr"/>
            <a:endParaRPr lang="en-US" sz="3600" dirty="0"/>
          </a:p>
        </p:txBody>
      </p:sp>
      <p:sp>
        <p:nvSpPr>
          <p:cNvPr id="8" name="Rounded Rectangle 7"/>
          <p:cNvSpPr/>
          <p:nvPr/>
        </p:nvSpPr>
        <p:spPr>
          <a:xfrm>
            <a:off x="2667000" y="5791200"/>
            <a:ext cx="886300" cy="855899"/>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5</a:t>
            </a:r>
          </a:p>
          <a:p>
            <a:pPr algn="ctr"/>
            <a:endParaRPr lang="en-US" sz="3600" dirty="0"/>
          </a:p>
        </p:txBody>
      </p:sp>
      <p:sp>
        <p:nvSpPr>
          <p:cNvPr id="10" name="Rounded Rectangle 9"/>
          <p:cNvSpPr/>
          <p:nvPr/>
        </p:nvSpPr>
        <p:spPr>
          <a:xfrm>
            <a:off x="543575" y="1519975"/>
            <a:ext cx="1031464"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a:latin typeface="Arial"/>
                <a:cs typeface="Arial"/>
              </a:rPr>
              <a:t>d</a:t>
            </a:r>
            <a:r>
              <a:rPr lang="en-US" sz="3600" i="1" baseline="-25000" dirty="0" smtClean="0">
                <a:latin typeface="Arial"/>
                <a:cs typeface="Arial"/>
              </a:rPr>
              <a:t>1</a:t>
            </a:r>
          </a:p>
          <a:p>
            <a:pPr algn="ctr"/>
            <a:endParaRPr lang="en-US" sz="3600" dirty="0"/>
          </a:p>
        </p:txBody>
      </p:sp>
      <p:sp>
        <p:nvSpPr>
          <p:cNvPr id="11" name="Rounded Rectangle 10"/>
          <p:cNvSpPr/>
          <p:nvPr/>
        </p:nvSpPr>
        <p:spPr>
          <a:xfrm>
            <a:off x="543575" y="2710276"/>
            <a:ext cx="1031464" cy="1048056"/>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12" name="Rounded Rectangle 11"/>
          <p:cNvSpPr/>
          <p:nvPr/>
        </p:nvSpPr>
        <p:spPr>
          <a:xfrm>
            <a:off x="543575" y="4117581"/>
            <a:ext cx="1031464" cy="106604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13" name="Rounded Rectangle 12"/>
          <p:cNvSpPr/>
          <p:nvPr/>
        </p:nvSpPr>
        <p:spPr>
          <a:xfrm>
            <a:off x="543575" y="5558574"/>
            <a:ext cx="1031463"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4</a:t>
            </a:r>
            <a:endParaRPr lang="en-US" sz="3600" i="1" baseline="-25000" dirty="0" smtClean="0">
              <a:latin typeface="Arial"/>
              <a:cs typeface="Arial"/>
            </a:endParaRPr>
          </a:p>
          <a:p>
            <a:pPr algn="ctr"/>
            <a:endParaRPr lang="en-US" sz="3600" dirty="0"/>
          </a:p>
        </p:txBody>
      </p:sp>
      <p:graphicFrame>
        <p:nvGraphicFramePr>
          <p:cNvPr id="38" name="Table 37"/>
          <p:cNvGraphicFramePr>
            <a:graphicFrameLocks noGrp="1"/>
          </p:cNvGraphicFramePr>
          <p:nvPr>
            <p:extLst>
              <p:ext uri="{D42A27DB-BD31-4B8C-83A1-F6EECF244321}">
                <p14:modId xmlns:p14="http://schemas.microsoft.com/office/powerpoint/2010/main" val="4003841614"/>
              </p:ext>
            </p:extLst>
          </p:nvPr>
        </p:nvGraphicFramePr>
        <p:xfrm>
          <a:off x="5308264" y="1001674"/>
          <a:ext cx="3335298" cy="2590799"/>
        </p:xfrm>
        <a:graphic>
          <a:graphicData uri="http://schemas.openxmlformats.org/drawingml/2006/table">
            <a:tbl>
              <a:tblPr>
                <a:tableStyleId>{616DA210-FB5B-4158-B5E0-FEB733F419BA}</a:tableStyleId>
              </a:tblPr>
              <a:tblGrid>
                <a:gridCol w="555883"/>
                <a:gridCol w="555883"/>
                <a:gridCol w="555883"/>
                <a:gridCol w="555883"/>
                <a:gridCol w="555883"/>
                <a:gridCol w="555883"/>
              </a:tblGrid>
              <a:tr h="258467">
                <a:tc>
                  <a:txBody>
                    <a:bodyPr/>
                    <a:lstStyle/>
                    <a:p>
                      <a:pPr algn="ctr"/>
                      <a:endParaRPr lang="en-US" sz="2800" b="0" baseline="-25000" dirty="0">
                        <a:solidFill>
                          <a:srgbClr val="8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rgbClr val="800000"/>
                          </a:solidFill>
                        </a:rPr>
                        <a:t>t</a:t>
                      </a:r>
                      <a:r>
                        <a:rPr lang="en-US" sz="2800" b="0" baseline="-25000" dirty="0" smtClean="0">
                          <a:solidFill>
                            <a:srgbClr val="800000"/>
                          </a:solidFill>
                        </a:rPr>
                        <a:t>1</a:t>
                      </a:r>
                      <a:endParaRPr lang="en-US" sz="2800" b="0" baseline="-25000" dirty="0">
                        <a:solidFill>
                          <a:srgbClr val="800000"/>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rgbClr val="800000"/>
                          </a:solidFill>
                        </a:rPr>
                        <a:t>t</a:t>
                      </a:r>
                      <a:r>
                        <a:rPr lang="en-US" sz="2800" b="0" baseline="-25000" dirty="0" smtClean="0">
                          <a:solidFill>
                            <a:srgbClr val="800000"/>
                          </a:solidFill>
                        </a:rPr>
                        <a:t>2</a:t>
                      </a:r>
                      <a:endParaRPr lang="en-US" sz="2800" b="0" dirty="0">
                        <a:solidFill>
                          <a:srgbClr val="800000"/>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2">
                              <a:lumMod val="50000"/>
                            </a:schemeClr>
                          </a:solidFill>
                        </a:rPr>
                        <a:t>t</a:t>
                      </a:r>
                      <a:r>
                        <a:rPr lang="en-US" sz="2800" b="0" baseline="-25000" dirty="0" smtClean="0">
                          <a:solidFill>
                            <a:schemeClr val="tx2">
                              <a:lumMod val="50000"/>
                            </a:schemeClr>
                          </a:solidFill>
                        </a:rPr>
                        <a:t>3</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rgbClr val="800000"/>
                          </a:solidFill>
                        </a:rPr>
                        <a:t>t</a:t>
                      </a:r>
                      <a:r>
                        <a:rPr lang="en-US" sz="2800" b="0" baseline="-25000" dirty="0" smtClean="0">
                          <a:solidFill>
                            <a:srgbClr val="800000"/>
                          </a:solidFill>
                        </a:rPr>
                        <a:t>4</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2">
                              <a:lumMod val="50000"/>
                            </a:schemeClr>
                          </a:solidFill>
                        </a:rPr>
                        <a:t>t</a:t>
                      </a:r>
                      <a:r>
                        <a:rPr lang="en-US" sz="2800" b="0" baseline="-25000" dirty="0" smtClean="0">
                          <a:solidFill>
                            <a:schemeClr val="tx2">
                              <a:lumMod val="50000"/>
                            </a:schemeClr>
                          </a:solidFill>
                        </a:rPr>
                        <a:t>5</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Title 1"/>
          <p:cNvSpPr txBox="1">
            <a:spLocks/>
          </p:cNvSpPr>
          <p:nvPr/>
        </p:nvSpPr>
        <p:spPr>
          <a:xfrm>
            <a:off x="4838208" y="97922"/>
            <a:ext cx="410438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i="1" dirty="0" err="1" smtClean="0"/>
              <a:t>st</a:t>
            </a:r>
            <a:r>
              <a:rPr lang="en-US" sz="3200" i="1" dirty="0" smtClean="0"/>
              <a:t> = super-targets</a:t>
            </a:r>
            <a:endParaRPr lang="en-US" sz="3200" i="1" dirty="0"/>
          </a:p>
        </p:txBody>
      </p:sp>
      <p:sp>
        <p:nvSpPr>
          <p:cNvPr id="30" name="TextBox 29"/>
          <p:cNvSpPr txBox="1"/>
          <p:nvPr/>
        </p:nvSpPr>
        <p:spPr>
          <a:xfrm>
            <a:off x="152400" y="152400"/>
            <a:ext cx="4572000" cy="830997"/>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t>Cluster targets using similarities; Cluster = Super-target</a:t>
            </a:r>
            <a:endParaRPr lang="en-US" sz="2400" dirty="0"/>
          </a:p>
        </p:txBody>
      </p:sp>
      <p:sp>
        <p:nvSpPr>
          <p:cNvPr id="24" name="Rounded Rectangle 23"/>
          <p:cNvSpPr/>
          <p:nvPr/>
        </p:nvSpPr>
        <p:spPr>
          <a:xfrm>
            <a:off x="2518768" y="1219200"/>
            <a:ext cx="1175359" cy="3124200"/>
          </a:xfrm>
          <a:prstGeom prst="roundRect">
            <a:avLst/>
          </a:prstGeom>
          <a:noFill/>
          <a:ln>
            <a:solidFill>
              <a:schemeClr val="accent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25" name="Rounded Rectangle 24"/>
          <p:cNvSpPr/>
          <p:nvPr/>
        </p:nvSpPr>
        <p:spPr>
          <a:xfrm>
            <a:off x="2518768" y="4539227"/>
            <a:ext cx="1175359" cy="2242573"/>
          </a:xfrm>
          <a:prstGeom prst="roundRect">
            <a:avLst/>
          </a:prstGeom>
          <a:noFill/>
          <a:ln>
            <a:solidFill>
              <a:schemeClr val="tx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26" name="Rectangle 25"/>
          <p:cNvSpPr/>
          <p:nvPr/>
        </p:nvSpPr>
        <p:spPr>
          <a:xfrm>
            <a:off x="3810000" y="2577019"/>
            <a:ext cx="715260" cy="646331"/>
          </a:xfrm>
          <a:prstGeom prst="rect">
            <a:avLst/>
          </a:prstGeom>
        </p:spPr>
        <p:txBody>
          <a:bodyPr wrap="none">
            <a:spAutoFit/>
          </a:bodyPr>
          <a:lstStyle/>
          <a:p>
            <a:pPr algn="ctr"/>
            <a:r>
              <a:rPr lang="en-US" sz="3600" i="1" dirty="0" smtClean="0">
                <a:solidFill>
                  <a:srgbClr val="800000"/>
                </a:solidFill>
                <a:cs typeface="Arial"/>
              </a:rPr>
              <a:t>st</a:t>
            </a:r>
            <a:r>
              <a:rPr lang="en-US" sz="3600" i="1" baseline="-25000" dirty="0" smtClean="0">
                <a:solidFill>
                  <a:srgbClr val="800000"/>
                </a:solidFill>
                <a:cs typeface="Arial"/>
              </a:rPr>
              <a:t>1</a:t>
            </a:r>
            <a:endParaRPr lang="en-US" sz="3600" i="1" baseline="-25000" dirty="0">
              <a:solidFill>
                <a:srgbClr val="800000"/>
              </a:solidFill>
              <a:cs typeface="Arial"/>
            </a:endParaRPr>
          </a:p>
        </p:txBody>
      </p:sp>
      <p:sp>
        <p:nvSpPr>
          <p:cNvPr id="27" name="Rectangle 26"/>
          <p:cNvSpPr/>
          <p:nvPr/>
        </p:nvSpPr>
        <p:spPr>
          <a:xfrm>
            <a:off x="3810000" y="5313621"/>
            <a:ext cx="715260" cy="646331"/>
          </a:xfrm>
          <a:prstGeom prst="rect">
            <a:avLst/>
          </a:prstGeom>
        </p:spPr>
        <p:txBody>
          <a:bodyPr wrap="none">
            <a:spAutoFit/>
          </a:bodyPr>
          <a:lstStyle/>
          <a:p>
            <a:pPr algn="ctr"/>
            <a:r>
              <a:rPr lang="en-US" sz="3600" i="1" dirty="0" smtClean="0">
                <a:solidFill>
                  <a:schemeClr val="tx2">
                    <a:lumMod val="50000"/>
                  </a:schemeClr>
                </a:solidFill>
                <a:cs typeface="Arial"/>
              </a:rPr>
              <a:t>st</a:t>
            </a:r>
            <a:r>
              <a:rPr lang="en-US" sz="3600" i="1" baseline="-25000" dirty="0">
                <a:solidFill>
                  <a:schemeClr val="tx2">
                    <a:lumMod val="50000"/>
                  </a:schemeClr>
                </a:solidFill>
                <a:cs typeface="Arial"/>
              </a:rPr>
              <a:t>2</a:t>
            </a:r>
          </a:p>
        </p:txBody>
      </p:sp>
      <p:cxnSp>
        <p:nvCxnSpPr>
          <p:cNvPr id="28" name="Straight Arrow Connector 27"/>
          <p:cNvCxnSpPr/>
          <p:nvPr/>
        </p:nvCxnSpPr>
        <p:spPr>
          <a:xfrm flipH="1">
            <a:off x="7670462" y="3585912"/>
            <a:ext cx="685800" cy="561642"/>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H="1">
            <a:off x="6890399" y="3585912"/>
            <a:ext cx="948832" cy="561642"/>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p:nvPr/>
        </p:nvCxnSpPr>
        <p:spPr>
          <a:xfrm>
            <a:off x="7239649" y="3585912"/>
            <a:ext cx="278413" cy="561642"/>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3" name="Straight Arrow Connector 32"/>
          <p:cNvCxnSpPr/>
          <p:nvPr/>
        </p:nvCxnSpPr>
        <p:spPr>
          <a:xfrm>
            <a:off x="6666346" y="3585912"/>
            <a:ext cx="106578" cy="561642"/>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a:off x="6303024" y="3585912"/>
            <a:ext cx="363322" cy="561642"/>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graphicFrame>
        <p:nvGraphicFramePr>
          <p:cNvPr id="35" name="Table 34"/>
          <p:cNvGraphicFramePr>
            <a:graphicFrameLocks noGrp="1"/>
          </p:cNvGraphicFramePr>
          <p:nvPr>
            <p:extLst>
              <p:ext uri="{D42A27DB-BD31-4B8C-83A1-F6EECF244321}">
                <p14:modId xmlns:p14="http://schemas.microsoft.com/office/powerpoint/2010/main" val="2262572281"/>
              </p:ext>
            </p:extLst>
          </p:nvPr>
        </p:nvGraphicFramePr>
        <p:xfrm>
          <a:off x="5765462" y="3995154"/>
          <a:ext cx="2209800" cy="2590799"/>
        </p:xfrm>
        <a:graphic>
          <a:graphicData uri="http://schemas.openxmlformats.org/drawingml/2006/table">
            <a:tbl>
              <a:tblPr>
                <a:tableStyleId>{616DA210-FB5B-4158-B5E0-FEB733F419BA}</a:tableStyleId>
              </a:tblPr>
              <a:tblGrid>
                <a:gridCol w="736600"/>
                <a:gridCol w="736600"/>
                <a:gridCol w="736600"/>
              </a:tblGrid>
              <a:tr h="254634">
                <a:tc>
                  <a:txBody>
                    <a:bodyPr/>
                    <a:lstStyle/>
                    <a:p>
                      <a:pPr algn="ctr"/>
                      <a:endParaRPr lang="en-US" sz="2800" baseline="-25000" dirty="0">
                        <a:solidFill>
                          <a:srgbClr val="800000"/>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solidFill>
                            <a:srgbClr val="800000"/>
                          </a:solidFill>
                        </a:rPr>
                        <a:t>st</a:t>
                      </a:r>
                      <a:r>
                        <a:rPr lang="en-US" sz="2800" baseline="-25000" dirty="0" smtClean="0">
                          <a:solidFill>
                            <a:srgbClr val="800000"/>
                          </a:solidFill>
                        </a:rPr>
                        <a:t>1</a:t>
                      </a:r>
                      <a:endParaRPr lang="en-US" sz="2800" baseline="-25000" dirty="0">
                        <a:solidFill>
                          <a:srgbClr val="800000"/>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dirty="0" smtClean="0">
                          <a:solidFill>
                            <a:schemeClr val="tx2">
                              <a:lumMod val="50000"/>
                            </a:schemeClr>
                          </a:solidFill>
                        </a:rPr>
                        <a:t>st</a:t>
                      </a:r>
                      <a:r>
                        <a:rPr lang="en-US" sz="2800" baseline="-25000" dirty="0" smtClean="0">
                          <a:solidFill>
                            <a:schemeClr val="tx2">
                              <a:lumMod val="50000"/>
                            </a:schemeClr>
                          </a:solidFill>
                        </a:rPr>
                        <a:t>2</a:t>
                      </a:r>
                      <a:endParaRPr lang="en-US" sz="2800" dirty="0">
                        <a:solidFill>
                          <a:schemeClr val="tx2">
                            <a:lumMod val="50000"/>
                          </a:schemeClr>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223887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7019054" y="3918971"/>
            <a:ext cx="1905000" cy="2677656"/>
          </a:xfrm>
          <a:prstGeom prst="rect">
            <a:avLst/>
          </a:prstGeom>
          <a:solidFill>
            <a:schemeClr val="accent3">
              <a:lumMod val="40000"/>
              <a:lumOff val="60000"/>
            </a:schemeClr>
          </a:solidFill>
          <a:ln w="38100">
            <a:solidFill>
              <a:srgbClr val="00B050"/>
            </a:solidFill>
          </a:ln>
        </p:spPr>
        <p:txBody>
          <a:bodyPr wrap="square" rtlCol="0">
            <a:spAutoFit/>
          </a:bodyPr>
          <a:lstStyle/>
          <a:p>
            <a:r>
              <a:rPr lang="en-US" altLang="zh-HK" sz="2400" dirty="0" smtClean="0"/>
              <a:t> Aim:</a:t>
            </a:r>
          </a:p>
          <a:p>
            <a:endParaRPr lang="en-US" altLang="zh-HK" sz="2400" dirty="0"/>
          </a:p>
          <a:p>
            <a:endParaRPr lang="en-US" altLang="zh-HK" sz="2400" dirty="0" smtClean="0"/>
          </a:p>
          <a:p>
            <a:endParaRPr lang="en-US" altLang="zh-HK" sz="2400" dirty="0"/>
          </a:p>
          <a:p>
            <a:endParaRPr lang="en-US" altLang="zh-HK" sz="2400" dirty="0" smtClean="0"/>
          </a:p>
          <a:p>
            <a:endParaRPr lang="en-US" altLang="zh-HK" sz="2400" dirty="0"/>
          </a:p>
          <a:p>
            <a:endParaRPr lang="zh-HK" altLang="en-US" sz="2400" dirty="0"/>
          </a:p>
        </p:txBody>
      </p:sp>
      <p:cxnSp>
        <p:nvCxnSpPr>
          <p:cNvPr id="23" name="Straight Connector 22"/>
          <p:cNvCxnSpPr>
            <a:stCxn id="13" idx="3"/>
            <a:endCxn id="8" idx="1"/>
          </p:cNvCxnSpPr>
          <p:nvPr/>
        </p:nvCxnSpPr>
        <p:spPr>
          <a:xfrm>
            <a:off x="1575038" y="5555339"/>
            <a:ext cx="2694452" cy="493712"/>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12" idx="3"/>
            <a:endCxn id="8" idx="1"/>
          </p:cNvCxnSpPr>
          <p:nvPr/>
        </p:nvCxnSpPr>
        <p:spPr>
          <a:xfrm>
            <a:off x="1575039" y="4111956"/>
            <a:ext cx="2694451" cy="1937095"/>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12" idx="3"/>
            <a:endCxn id="6" idx="1"/>
          </p:cNvCxnSpPr>
          <p:nvPr/>
        </p:nvCxnSpPr>
        <p:spPr>
          <a:xfrm>
            <a:off x="1575039" y="4111956"/>
            <a:ext cx="2694451" cy="855393"/>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11" idx="3"/>
            <a:endCxn id="6" idx="1"/>
          </p:cNvCxnSpPr>
          <p:nvPr/>
        </p:nvCxnSpPr>
        <p:spPr>
          <a:xfrm>
            <a:off x="1575039" y="2695656"/>
            <a:ext cx="2694451" cy="2271693"/>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11" idx="3"/>
            <a:endCxn id="7" idx="1"/>
          </p:cNvCxnSpPr>
          <p:nvPr/>
        </p:nvCxnSpPr>
        <p:spPr>
          <a:xfrm>
            <a:off x="1575039" y="2695656"/>
            <a:ext cx="2694450" cy="516170"/>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11" idx="3"/>
            <a:endCxn id="4" idx="1"/>
          </p:cNvCxnSpPr>
          <p:nvPr/>
        </p:nvCxnSpPr>
        <p:spPr>
          <a:xfrm flipV="1">
            <a:off x="1575039" y="1151897"/>
            <a:ext cx="2674132" cy="1543759"/>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10" idx="3"/>
            <a:endCxn id="5" idx="1"/>
          </p:cNvCxnSpPr>
          <p:nvPr/>
        </p:nvCxnSpPr>
        <p:spPr>
          <a:xfrm>
            <a:off x="1575039" y="1516740"/>
            <a:ext cx="2694450" cy="685927"/>
          </a:xfrm>
          <a:prstGeom prst="line">
            <a:avLst/>
          </a:prstGeom>
          <a:ln w="19050" cmpd="sng"/>
        </p:spPr>
        <p:style>
          <a:lnRef idx="1">
            <a:schemeClr val="accent6"/>
          </a:lnRef>
          <a:fillRef idx="0">
            <a:schemeClr val="accent6"/>
          </a:fillRef>
          <a:effectRef idx="0">
            <a:schemeClr val="accent6"/>
          </a:effectRef>
          <a:fontRef idx="minor">
            <a:schemeClr val="tx1"/>
          </a:fontRef>
        </p:style>
      </p:cxnSp>
      <p:sp>
        <p:nvSpPr>
          <p:cNvPr id="4" name="Rounded Rectangle 3"/>
          <p:cNvSpPr/>
          <p:nvPr/>
        </p:nvSpPr>
        <p:spPr>
          <a:xfrm>
            <a:off x="4249171" y="697109"/>
            <a:ext cx="906619" cy="909576"/>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1</a:t>
            </a:r>
          </a:p>
          <a:p>
            <a:pPr algn="ctr"/>
            <a:endParaRPr lang="en-US" sz="3600" dirty="0"/>
          </a:p>
        </p:txBody>
      </p:sp>
      <p:sp>
        <p:nvSpPr>
          <p:cNvPr id="5" name="Rounded Rectangle 4"/>
          <p:cNvSpPr/>
          <p:nvPr/>
        </p:nvSpPr>
        <p:spPr>
          <a:xfrm>
            <a:off x="4269489" y="1780465"/>
            <a:ext cx="886301" cy="84440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6" name="Rounded Rectangle 5"/>
          <p:cNvSpPr/>
          <p:nvPr/>
        </p:nvSpPr>
        <p:spPr>
          <a:xfrm>
            <a:off x="4269490" y="4524498"/>
            <a:ext cx="886300" cy="885702"/>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7" name="Rounded Rectangle 6"/>
          <p:cNvSpPr/>
          <p:nvPr/>
        </p:nvSpPr>
        <p:spPr>
          <a:xfrm>
            <a:off x="4269489" y="2798204"/>
            <a:ext cx="886301" cy="82724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4</a:t>
            </a:r>
          </a:p>
          <a:p>
            <a:pPr algn="ctr"/>
            <a:endParaRPr lang="en-US" sz="3600" dirty="0"/>
          </a:p>
        </p:txBody>
      </p:sp>
      <p:sp>
        <p:nvSpPr>
          <p:cNvPr id="8" name="Rounded Rectangle 7"/>
          <p:cNvSpPr/>
          <p:nvPr/>
        </p:nvSpPr>
        <p:spPr>
          <a:xfrm>
            <a:off x="4269490" y="5621101"/>
            <a:ext cx="886300" cy="855899"/>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5</a:t>
            </a:r>
          </a:p>
          <a:p>
            <a:pPr algn="ctr"/>
            <a:endParaRPr lang="en-US" sz="3600" dirty="0"/>
          </a:p>
        </p:txBody>
      </p:sp>
      <p:sp>
        <p:nvSpPr>
          <p:cNvPr id="10" name="Rounded Rectangle 9"/>
          <p:cNvSpPr/>
          <p:nvPr/>
        </p:nvSpPr>
        <p:spPr>
          <a:xfrm>
            <a:off x="543575" y="981327"/>
            <a:ext cx="1031464"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a:latin typeface="Arial"/>
                <a:cs typeface="Arial"/>
              </a:rPr>
              <a:t>d</a:t>
            </a:r>
            <a:r>
              <a:rPr lang="en-US" sz="3600" i="1" baseline="-25000" dirty="0" smtClean="0">
                <a:latin typeface="Arial"/>
                <a:cs typeface="Arial"/>
              </a:rPr>
              <a:t>1</a:t>
            </a:r>
          </a:p>
          <a:p>
            <a:pPr algn="ctr"/>
            <a:endParaRPr lang="en-US" sz="3600" dirty="0"/>
          </a:p>
        </p:txBody>
      </p:sp>
      <p:sp>
        <p:nvSpPr>
          <p:cNvPr id="11" name="Rounded Rectangle 10"/>
          <p:cNvSpPr/>
          <p:nvPr/>
        </p:nvSpPr>
        <p:spPr>
          <a:xfrm>
            <a:off x="543575" y="2171628"/>
            <a:ext cx="1031464" cy="1048056"/>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12" name="Rounded Rectangle 11"/>
          <p:cNvSpPr/>
          <p:nvPr/>
        </p:nvSpPr>
        <p:spPr>
          <a:xfrm>
            <a:off x="543575" y="3578933"/>
            <a:ext cx="1031464" cy="106604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13" name="Rounded Rectangle 12"/>
          <p:cNvSpPr/>
          <p:nvPr/>
        </p:nvSpPr>
        <p:spPr>
          <a:xfrm>
            <a:off x="543575" y="5019926"/>
            <a:ext cx="1031463"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4</a:t>
            </a:r>
            <a:endParaRPr lang="en-US" sz="3600" i="1" baseline="-25000" dirty="0" smtClean="0">
              <a:latin typeface="Arial"/>
              <a:cs typeface="Arial"/>
            </a:endParaRPr>
          </a:p>
          <a:p>
            <a:pPr algn="ctr"/>
            <a:endParaRPr lang="en-US" sz="3600" dirty="0"/>
          </a:p>
        </p:txBody>
      </p:sp>
      <p:sp>
        <p:nvSpPr>
          <p:cNvPr id="14" name="Rounded Rectangle 13"/>
          <p:cNvSpPr/>
          <p:nvPr/>
        </p:nvSpPr>
        <p:spPr>
          <a:xfrm>
            <a:off x="4114800" y="533400"/>
            <a:ext cx="1175359" cy="3283479"/>
          </a:xfrm>
          <a:prstGeom prst="roundRect">
            <a:avLst/>
          </a:prstGeom>
          <a:noFill/>
          <a:ln>
            <a:solidFill>
              <a:schemeClr val="accent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15" name="Rounded Rectangle 14"/>
          <p:cNvSpPr/>
          <p:nvPr/>
        </p:nvSpPr>
        <p:spPr>
          <a:xfrm>
            <a:off x="4114800" y="4386827"/>
            <a:ext cx="1175359" cy="2318773"/>
          </a:xfrm>
          <a:prstGeom prst="roundRect">
            <a:avLst/>
          </a:prstGeom>
          <a:noFill/>
          <a:ln>
            <a:solidFill>
              <a:schemeClr val="tx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37" name="Rectangle 36"/>
          <p:cNvSpPr/>
          <p:nvPr/>
        </p:nvSpPr>
        <p:spPr>
          <a:xfrm>
            <a:off x="5410200" y="5161221"/>
            <a:ext cx="715260" cy="646331"/>
          </a:xfrm>
          <a:prstGeom prst="rect">
            <a:avLst/>
          </a:prstGeom>
        </p:spPr>
        <p:txBody>
          <a:bodyPr wrap="none">
            <a:spAutoFit/>
          </a:bodyPr>
          <a:lstStyle/>
          <a:p>
            <a:pPr algn="ctr"/>
            <a:r>
              <a:rPr lang="en-US" sz="3600" i="1" dirty="0" smtClean="0">
                <a:solidFill>
                  <a:schemeClr val="tx2">
                    <a:lumMod val="50000"/>
                  </a:schemeClr>
                </a:solidFill>
                <a:cs typeface="Arial"/>
              </a:rPr>
              <a:t>st</a:t>
            </a:r>
            <a:r>
              <a:rPr lang="en-US" sz="3600" i="1" baseline="-25000" dirty="0">
                <a:solidFill>
                  <a:schemeClr val="tx2">
                    <a:lumMod val="50000"/>
                  </a:schemeClr>
                </a:solidFill>
                <a:cs typeface="Arial"/>
              </a:rPr>
              <a:t>2</a:t>
            </a:r>
          </a:p>
        </p:txBody>
      </p:sp>
      <p:sp>
        <p:nvSpPr>
          <p:cNvPr id="29" name="Title 1"/>
          <p:cNvSpPr txBox="1">
            <a:spLocks/>
          </p:cNvSpPr>
          <p:nvPr/>
        </p:nvSpPr>
        <p:spPr>
          <a:xfrm>
            <a:off x="6015671" y="348227"/>
            <a:ext cx="3199842" cy="483906"/>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i="1" dirty="0" err="1" smtClean="0"/>
              <a:t>st</a:t>
            </a:r>
            <a:r>
              <a:rPr lang="en-US" sz="3200" i="1" dirty="0" smtClean="0"/>
              <a:t> = super-targets</a:t>
            </a:r>
            <a:endParaRPr lang="en-US" sz="3200" i="1" dirty="0"/>
          </a:p>
        </p:txBody>
      </p:sp>
      <p:sp>
        <p:nvSpPr>
          <p:cNvPr id="44" name="Rectangle 43"/>
          <p:cNvSpPr/>
          <p:nvPr/>
        </p:nvSpPr>
        <p:spPr>
          <a:xfrm>
            <a:off x="5410200" y="1967419"/>
            <a:ext cx="715260" cy="646331"/>
          </a:xfrm>
          <a:prstGeom prst="rect">
            <a:avLst/>
          </a:prstGeom>
        </p:spPr>
        <p:txBody>
          <a:bodyPr wrap="none">
            <a:spAutoFit/>
          </a:bodyPr>
          <a:lstStyle/>
          <a:p>
            <a:pPr algn="ctr"/>
            <a:r>
              <a:rPr lang="en-US" sz="3600" i="1" dirty="0" smtClean="0">
                <a:solidFill>
                  <a:srgbClr val="800000"/>
                </a:solidFill>
                <a:cs typeface="Arial"/>
              </a:rPr>
              <a:t>st</a:t>
            </a:r>
            <a:r>
              <a:rPr lang="en-US" sz="3600" i="1" baseline="-25000" dirty="0" smtClean="0">
                <a:solidFill>
                  <a:srgbClr val="800000"/>
                </a:solidFill>
                <a:cs typeface="Arial"/>
              </a:rPr>
              <a:t>1</a:t>
            </a:r>
            <a:endParaRPr lang="en-US" sz="3600" i="1" baseline="-25000" dirty="0">
              <a:solidFill>
                <a:srgbClr val="800000"/>
              </a:solidFill>
              <a:cs typeface="Arial"/>
            </a:endParaRPr>
          </a:p>
        </p:txBody>
      </p:sp>
      <p:sp>
        <p:nvSpPr>
          <p:cNvPr id="27" name="Rounded Rectangle 26"/>
          <p:cNvSpPr/>
          <p:nvPr/>
        </p:nvSpPr>
        <p:spPr>
          <a:xfrm>
            <a:off x="7696020" y="4463027"/>
            <a:ext cx="551068" cy="561382"/>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smtClean="0"/>
          </a:p>
          <a:p>
            <a:pPr algn="ctr"/>
            <a:r>
              <a:rPr lang="en-US" sz="1600" i="1" dirty="0" smtClean="0">
                <a:latin typeface="Arial"/>
                <a:cs typeface="Arial"/>
              </a:rPr>
              <a:t>d</a:t>
            </a:r>
            <a:r>
              <a:rPr lang="en-US" sz="1600" i="1" baseline="-25000" dirty="0">
                <a:latin typeface="Arial"/>
                <a:cs typeface="Arial"/>
              </a:rPr>
              <a:t>2</a:t>
            </a:r>
            <a:endParaRPr lang="en-US" sz="1600" i="1" baseline="-25000" dirty="0" smtClean="0">
              <a:latin typeface="Arial"/>
              <a:cs typeface="Arial"/>
            </a:endParaRPr>
          </a:p>
          <a:p>
            <a:pPr algn="ctr"/>
            <a:endParaRPr lang="en-US" sz="1600" dirty="0"/>
          </a:p>
        </p:txBody>
      </p:sp>
      <p:sp>
        <p:nvSpPr>
          <p:cNvPr id="28" name="Rounded Rectangle 27"/>
          <p:cNvSpPr/>
          <p:nvPr/>
        </p:nvSpPr>
        <p:spPr>
          <a:xfrm>
            <a:off x="7696200" y="5784997"/>
            <a:ext cx="551068" cy="506830"/>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smtClean="0"/>
          </a:p>
          <a:p>
            <a:pPr algn="ctr"/>
            <a:r>
              <a:rPr lang="en-US" sz="2000" i="1" dirty="0" smtClean="0">
                <a:latin typeface="Arial"/>
                <a:cs typeface="Arial"/>
              </a:rPr>
              <a:t>t</a:t>
            </a:r>
            <a:r>
              <a:rPr lang="en-US" sz="2000" i="1" baseline="-25000" dirty="0">
                <a:latin typeface="Arial"/>
                <a:cs typeface="Arial"/>
              </a:rPr>
              <a:t>2</a:t>
            </a:r>
            <a:endParaRPr lang="en-US" sz="2000" i="1" baseline="-25000" dirty="0" smtClean="0">
              <a:latin typeface="Arial"/>
              <a:cs typeface="Arial"/>
            </a:endParaRPr>
          </a:p>
          <a:p>
            <a:pPr algn="ctr"/>
            <a:endParaRPr lang="en-US" sz="2000" dirty="0"/>
          </a:p>
        </p:txBody>
      </p:sp>
      <p:graphicFrame>
        <p:nvGraphicFramePr>
          <p:cNvPr id="40" name="Table 39"/>
          <p:cNvGraphicFramePr>
            <a:graphicFrameLocks noGrp="1"/>
          </p:cNvGraphicFramePr>
          <p:nvPr>
            <p:extLst>
              <p:ext uri="{D42A27DB-BD31-4B8C-83A1-F6EECF244321}">
                <p14:modId xmlns:p14="http://schemas.microsoft.com/office/powerpoint/2010/main" val="1501953745"/>
              </p:ext>
            </p:extLst>
          </p:nvPr>
        </p:nvGraphicFramePr>
        <p:xfrm>
          <a:off x="6730931" y="907267"/>
          <a:ext cx="2209800" cy="2590799"/>
        </p:xfrm>
        <a:graphic>
          <a:graphicData uri="http://schemas.openxmlformats.org/drawingml/2006/table">
            <a:tbl>
              <a:tblPr>
                <a:tableStyleId>{616DA210-FB5B-4158-B5E0-FEB733F419BA}</a:tableStyleId>
              </a:tblPr>
              <a:tblGrid>
                <a:gridCol w="736600"/>
                <a:gridCol w="736600"/>
                <a:gridCol w="736600"/>
              </a:tblGrid>
              <a:tr h="254634">
                <a:tc>
                  <a:txBody>
                    <a:bodyPr/>
                    <a:lstStyle/>
                    <a:p>
                      <a:pPr algn="ctr"/>
                      <a:endParaRPr lang="en-US" sz="2800" baseline="-25000" dirty="0">
                        <a:solidFill>
                          <a:srgbClr val="800000"/>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solidFill>
                            <a:srgbClr val="800000"/>
                          </a:solidFill>
                        </a:rPr>
                        <a:t>st</a:t>
                      </a:r>
                      <a:r>
                        <a:rPr lang="en-US" sz="2800" baseline="-25000" dirty="0" smtClean="0">
                          <a:solidFill>
                            <a:srgbClr val="800000"/>
                          </a:solidFill>
                        </a:rPr>
                        <a:t>1</a:t>
                      </a:r>
                      <a:endParaRPr lang="en-US" sz="2800" baseline="-25000" dirty="0">
                        <a:solidFill>
                          <a:srgbClr val="800000"/>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dirty="0" smtClean="0">
                          <a:solidFill>
                            <a:schemeClr val="tx2">
                              <a:lumMod val="50000"/>
                            </a:schemeClr>
                          </a:solidFill>
                        </a:rPr>
                        <a:t>st</a:t>
                      </a:r>
                      <a:r>
                        <a:rPr lang="en-US" sz="2800" baseline="-25000" dirty="0" smtClean="0">
                          <a:solidFill>
                            <a:schemeClr val="tx2">
                              <a:lumMod val="50000"/>
                            </a:schemeClr>
                          </a:solidFill>
                        </a:rPr>
                        <a:t>2</a:t>
                      </a:r>
                      <a:endParaRPr lang="en-US" sz="2800" dirty="0">
                        <a:solidFill>
                          <a:schemeClr val="tx2">
                            <a:lumMod val="50000"/>
                          </a:schemeClr>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42" name="Straight Connector 41"/>
          <p:cNvCxnSpPr/>
          <p:nvPr/>
        </p:nvCxnSpPr>
        <p:spPr>
          <a:xfrm>
            <a:off x="7985587" y="5047115"/>
            <a:ext cx="180" cy="760588"/>
          </a:xfrm>
          <a:prstGeom prst="line">
            <a:avLst/>
          </a:prstGeom>
          <a:ln w="19050" cmpd="sng">
            <a:prstDash val="dash"/>
          </a:ln>
        </p:spPr>
        <p:style>
          <a:lnRef idx="1">
            <a:schemeClr val="accent6"/>
          </a:lnRef>
          <a:fillRef idx="0">
            <a:schemeClr val="accent6"/>
          </a:fillRef>
          <a:effectRef idx="0">
            <a:schemeClr val="accent6"/>
          </a:effectRef>
          <a:fontRef idx="minor">
            <a:schemeClr val="tx1"/>
          </a:fontRef>
        </p:style>
      </p:cxnSp>
      <p:sp>
        <p:nvSpPr>
          <p:cNvPr id="43" name="TextBox 42"/>
          <p:cNvSpPr txBox="1"/>
          <p:nvPr/>
        </p:nvSpPr>
        <p:spPr>
          <a:xfrm>
            <a:off x="7696020" y="5205917"/>
            <a:ext cx="546450" cy="400110"/>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2000" dirty="0" smtClean="0"/>
              <a:t>?</a:t>
            </a:r>
            <a:endParaRPr lang="zh-HK" altLang="en-US" sz="2000" dirty="0"/>
          </a:p>
        </p:txBody>
      </p:sp>
      <p:sp>
        <p:nvSpPr>
          <p:cNvPr id="34" name="TextBox 33"/>
          <p:cNvSpPr txBox="1"/>
          <p:nvPr/>
        </p:nvSpPr>
        <p:spPr>
          <a:xfrm>
            <a:off x="1752600" y="4168914"/>
            <a:ext cx="5105400" cy="707886"/>
          </a:xfrm>
          <a:prstGeom prst="rect">
            <a:avLst/>
          </a:prstGeom>
          <a:solidFill>
            <a:schemeClr val="bg2"/>
          </a:solidFill>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4000" i="1" dirty="0" err="1" smtClean="0"/>
              <a:t>s</a:t>
            </a:r>
            <a:r>
              <a:rPr lang="en-US" altLang="zh-HK" sz="2000" i="1" dirty="0" err="1" smtClean="0"/>
              <a:t>X</a:t>
            </a:r>
            <a:r>
              <a:rPr lang="en-US" sz="2800" dirty="0" smtClean="0"/>
              <a:t>: </a:t>
            </a:r>
            <a:r>
              <a:rPr lang="en-US" sz="2800" dirty="0" err="1" smtClean="0"/>
              <a:t>Prob</a:t>
            </a:r>
            <a:r>
              <a:rPr lang="en-US" sz="2800" dirty="0" smtClean="0"/>
              <a:t>(</a:t>
            </a:r>
            <a:r>
              <a:rPr lang="en-US" sz="2800" i="1" dirty="0">
                <a:cs typeface="Arial"/>
              </a:rPr>
              <a:t>d</a:t>
            </a:r>
            <a:r>
              <a:rPr lang="en-US" sz="2800" i="1" baseline="-25000" dirty="0">
                <a:cs typeface="Arial"/>
              </a:rPr>
              <a:t>2</a:t>
            </a:r>
            <a:r>
              <a:rPr lang="en-US" sz="2800" i="1" dirty="0">
                <a:cs typeface="Arial"/>
              </a:rPr>
              <a:t> </a:t>
            </a:r>
            <a:r>
              <a:rPr lang="en-US" sz="2800" dirty="0"/>
              <a:t>interacts with </a:t>
            </a:r>
            <a:r>
              <a:rPr lang="en-US" sz="2800" i="1" dirty="0">
                <a:cs typeface="Arial"/>
              </a:rPr>
              <a:t>st</a:t>
            </a:r>
            <a:r>
              <a:rPr lang="en-US" sz="2800" i="1" baseline="-25000" dirty="0">
                <a:cs typeface="Arial"/>
              </a:rPr>
              <a:t>1</a:t>
            </a:r>
            <a:r>
              <a:rPr lang="en-US" sz="2800" dirty="0"/>
              <a:t>)</a:t>
            </a:r>
          </a:p>
        </p:txBody>
      </p:sp>
      <p:cxnSp>
        <p:nvCxnSpPr>
          <p:cNvPr id="33" name="Straight Connector 32"/>
          <p:cNvCxnSpPr/>
          <p:nvPr/>
        </p:nvCxnSpPr>
        <p:spPr>
          <a:xfrm flipV="1">
            <a:off x="1575039" y="1601680"/>
            <a:ext cx="2539761" cy="1093976"/>
          </a:xfrm>
          <a:prstGeom prst="line">
            <a:avLst/>
          </a:prstGeom>
          <a:ln w="38100" cmpd="sng">
            <a:solidFill>
              <a:srgbClr val="00B050"/>
            </a:solidFill>
          </a:ln>
        </p:spPr>
        <p:style>
          <a:lnRef idx="1">
            <a:schemeClr val="accent6"/>
          </a:lnRef>
          <a:fillRef idx="0">
            <a:schemeClr val="accent6"/>
          </a:fillRef>
          <a:effectRef idx="0">
            <a:schemeClr val="accent6"/>
          </a:effectRef>
          <a:fontRef idx="minor">
            <a:schemeClr val="tx1"/>
          </a:fontRef>
        </p:style>
      </p:cxnSp>
      <p:sp>
        <p:nvSpPr>
          <p:cNvPr id="35" name="TextBox 34"/>
          <p:cNvSpPr txBox="1"/>
          <p:nvPr/>
        </p:nvSpPr>
        <p:spPr>
          <a:xfrm>
            <a:off x="2209800" y="1643627"/>
            <a:ext cx="762000" cy="646331"/>
          </a:xfrm>
          <a:prstGeom prst="rect">
            <a:avLst/>
          </a:prstGeom>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3600" i="1" dirty="0" err="1" smtClean="0"/>
              <a:t>s</a:t>
            </a:r>
            <a:r>
              <a:rPr lang="en-US" altLang="zh-HK" i="1" dirty="0" err="1" smtClean="0"/>
              <a:t>X</a:t>
            </a:r>
            <a:endParaRPr lang="zh-HK" altLang="en-US" i="1" dirty="0"/>
          </a:p>
        </p:txBody>
      </p:sp>
    </p:spTree>
    <p:extLst>
      <p:ext uri="{BB962C8B-B14F-4D97-AF65-F5344CB8AC3E}">
        <p14:creationId xmlns:p14="http://schemas.microsoft.com/office/powerpoint/2010/main" val="38732049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p:cNvCxnSpPr/>
          <p:nvPr/>
        </p:nvCxnSpPr>
        <p:spPr>
          <a:xfrm>
            <a:off x="1575039" y="1516740"/>
            <a:ext cx="2694450" cy="685927"/>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7019054" y="3918971"/>
            <a:ext cx="1905000" cy="2677656"/>
          </a:xfrm>
          <a:prstGeom prst="rect">
            <a:avLst/>
          </a:prstGeom>
          <a:solidFill>
            <a:schemeClr val="accent3">
              <a:lumMod val="40000"/>
              <a:lumOff val="60000"/>
            </a:schemeClr>
          </a:solidFill>
          <a:ln w="38100">
            <a:solidFill>
              <a:srgbClr val="00B050"/>
            </a:solidFill>
          </a:ln>
        </p:spPr>
        <p:txBody>
          <a:bodyPr wrap="square" rtlCol="0">
            <a:spAutoFit/>
          </a:bodyPr>
          <a:lstStyle/>
          <a:p>
            <a:r>
              <a:rPr lang="en-US" altLang="zh-HK" sz="2400" dirty="0" smtClean="0"/>
              <a:t> Aim:</a:t>
            </a:r>
          </a:p>
          <a:p>
            <a:endParaRPr lang="en-US" altLang="zh-HK" sz="2400" dirty="0"/>
          </a:p>
          <a:p>
            <a:endParaRPr lang="en-US" altLang="zh-HK" sz="2400" dirty="0" smtClean="0"/>
          </a:p>
          <a:p>
            <a:endParaRPr lang="en-US" altLang="zh-HK" sz="2400" dirty="0"/>
          </a:p>
          <a:p>
            <a:endParaRPr lang="en-US" altLang="zh-HK" sz="2400" dirty="0" smtClean="0"/>
          </a:p>
          <a:p>
            <a:endParaRPr lang="en-US" altLang="zh-HK" sz="2400" dirty="0"/>
          </a:p>
          <a:p>
            <a:endParaRPr lang="zh-HK" altLang="en-US" sz="2400" dirty="0"/>
          </a:p>
        </p:txBody>
      </p:sp>
      <p:cxnSp>
        <p:nvCxnSpPr>
          <p:cNvPr id="23" name="Straight Connector 22"/>
          <p:cNvCxnSpPr>
            <a:stCxn id="13" idx="3"/>
            <a:endCxn id="8" idx="1"/>
          </p:cNvCxnSpPr>
          <p:nvPr/>
        </p:nvCxnSpPr>
        <p:spPr>
          <a:xfrm>
            <a:off x="1575038" y="5555339"/>
            <a:ext cx="2694452" cy="493712"/>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12" idx="3"/>
            <a:endCxn id="8" idx="1"/>
          </p:cNvCxnSpPr>
          <p:nvPr/>
        </p:nvCxnSpPr>
        <p:spPr>
          <a:xfrm>
            <a:off x="1575039" y="4111956"/>
            <a:ext cx="2694451" cy="1937095"/>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12" idx="3"/>
            <a:endCxn id="6" idx="1"/>
          </p:cNvCxnSpPr>
          <p:nvPr/>
        </p:nvCxnSpPr>
        <p:spPr>
          <a:xfrm>
            <a:off x="1575039" y="4111956"/>
            <a:ext cx="2694451" cy="855393"/>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11" idx="3"/>
            <a:endCxn id="6" idx="1"/>
          </p:cNvCxnSpPr>
          <p:nvPr/>
        </p:nvCxnSpPr>
        <p:spPr>
          <a:xfrm>
            <a:off x="1575039" y="2695656"/>
            <a:ext cx="2694451" cy="2271693"/>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11" idx="3"/>
            <a:endCxn id="7" idx="1"/>
          </p:cNvCxnSpPr>
          <p:nvPr/>
        </p:nvCxnSpPr>
        <p:spPr>
          <a:xfrm>
            <a:off x="1575039" y="2695656"/>
            <a:ext cx="2694450" cy="516170"/>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11" idx="3"/>
            <a:endCxn id="4" idx="1"/>
          </p:cNvCxnSpPr>
          <p:nvPr/>
        </p:nvCxnSpPr>
        <p:spPr>
          <a:xfrm flipV="1">
            <a:off x="1575039" y="1151897"/>
            <a:ext cx="2674132" cy="1543759"/>
          </a:xfrm>
          <a:prstGeom prst="line">
            <a:avLst/>
          </a:prstGeom>
          <a:ln w="19050" cmpd="sng"/>
        </p:spPr>
        <p:style>
          <a:lnRef idx="1">
            <a:schemeClr val="accent6"/>
          </a:lnRef>
          <a:fillRef idx="0">
            <a:schemeClr val="accent6"/>
          </a:fillRef>
          <a:effectRef idx="0">
            <a:schemeClr val="accent6"/>
          </a:effectRef>
          <a:fontRef idx="minor">
            <a:schemeClr val="tx1"/>
          </a:fontRef>
        </p:style>
      </p:cxnSp>
      <p:sp>
        <p:nvSpPr>
          <p:cNvPr id="4" name="Rounded Rectangle 3"/>
          <p:cNvSpPr/>
          <p:nvPr/>
        </p:nvSpPr>
        <p:spPr>
          <a:xfrm>
            <a:off x="4249171" y="697109"/>
            <a:ext cx="906619" cy="909576"/>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1</a:t>
            </a:r>
          </a:p>
          <a:p>
            <a:pPr algn="ctr"/>
            <a:endParaRPr lang="en-US" sz="3600" dirty="0"/>
          </a:p>
        </p:txBody>
      </p:sp>
      <p:sp>
        <p:nvSpPr>
          <p:cNvPr id="5" name="Rounded Rectangle 4"/>
          <p:cNvSpPr/>
          <p:nvPr/>
        </p:nvSpPr>
        <p:spPr>
          <a:xfrm>
            <a:off x="4269489" y="1780465"/>
            <a:ext cx="886301" cy="84440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6" name="Rounded Rectangle 5"/>
          <p:cNvSpPr/>
          <p:nvPr/>
        </p:nvSpPr>
        <p:spPr>
          <a:xfrm>
            <a:off x="4269490" y="4524498"/>
            <a:ext cx="886300" cy="885702"/>
          </a:xfrm>
          <a:prstGeom prst="round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solidFill>
                <a:schemeClr val="bg1">
                  <a:lumMod val="85000"/>
                </a:schemeClr>
              </a:solidFill>
            </a:endParaRPr>
          </a:p>
          <a:p>
            <a:pPr algn="ctr"/>
            <a:r>
              <a:rPr lang="en-US" sz="3600" i="1" dirty="0" smtClean="0">
                <a:solidFill>
                  <a:schemeClr val="bg1">
                    <a:lumMod val="85000"/>
                  </a:schemeClr>
                </a:solidFill>
                <a:latin typeface="Arial"/>
                <a:cs typeface="Arial"/>
              </a:rPr>
              <a:t>t</a:t>
            </a:r>
            <a:r>
              <a:rPr lang="en-US" sz="3600" i="1" baseline="-25000" dirty="0">
                <a:solidFill>
                  <a:schemeClr val="bg1">
                    <a:lumMod val="85000"/>
                  </a:schemeClr>
                </a:solidFill>
                <a:latin typeface="Arial"/>
                <a:cs typeface="Arial"/>
              </a:rPr>
              <a:t>3</a:t>
            </a:r>
            <a:endParaRPr lang="en-US" sz="3600" i="1" baseline="-25000" dirty="0" smtClean="0">
              <a:solidFill>
                <a:schemeClr val="bg1">
                  <a:lumMod val="85000"/>
                </a:schemeClr>
              </a:solidFill>
              <a:latin typeface="Arial"/>
              <a:cs typeface="Arial"/>
            </a:endParaRPr>
          </a:p>
          <a:p>
            <a:pPr algn="ctr"/>
            <a:endParaRPr lang="en-US" sz="3600" dirty="0">
              <a:solidFill>
                <a:schemeClr val="bg1">
                  <a:lumMod val="85000"/>
                </a:schemeClr>
              </a:solidFill>
            </a:endParaRPr>
          </a:p>
        </p:txBody>
      </p:sp>
      <p:sp>
        <p:nvSpPr>
          <p:cNvPr id="7" name="Rounded Rectangle 6"/>
          <p:cNvSpPr/>
          <p:nvPr/>
        </p:nvSpPr>
        <p:spPr>
          <a:xfrm>
            <a:off x="4269489" y="2798204"/>
            <a:ext cx="886301" cy="82724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4</a:t>
            </a:r>
          </a:p>
          <a:p>
            <a:pPr algn="ctr"/>
            <a:endParaRPr lang="en-US" sz="3600" dirty="0"/>
          </a:p>
        </p:txBody>
      </p:sp>
      <p:sp>
        <p:nvSpPr>
          <p:cNvPr id="8" name="Rounded Rectangle 7"/>
          <p:cNvSpPr/>
          <p:nvPr/>
        </p:nvSpPr>
        <p:spPr>
          <a:xfrm>
            <a:off x="4269490" y="5621101"/>
            <a:ext cx="886300" cy="855899"/>
          </a:xfrm>
          <a:prstGeom prst="round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solidFill>
                <a:schemeClr val="bg1">
                  <a:lumMod val="85000"/>
                </a:schemeClr>
              </a:solidFill>
            </a:endParaRPr>
          </a:p>
          <a:p>
            <a:pPr algn="ctr"/>
            <a:r>
              <a:rPr lang="en-US" sz="3600" i="1" dirty="0" smtClean="0">
                <a:solidFill>
                  <a:schemeClr val="bg1">
                    <a:lumMod val="85000"/>
                  </a:schemeClr>
                </a:solidFill>
                <a:latin typeface="Arial"/>
                <a:cs typeface="Arial"/>
              </a:rPr>
              <a:t>t</a:t>
            </a:r>
            <a:r>
              <a:rPr lang="en-US" sz="3600" i="1" baseline="-25000" dirty="0" smtClean="0">
                <a:solidFill>
                  <a:schemeClr val="bg1">
                    <a:lumMod val="85000"/>
                  </a:schemeClr>
                </a:solidFill>
                <a:latin typeface="Arial"/>
                <a:cs typeface="Arial"/>
              </a:rPr>
              <a:t>5</a:t>
            </a:r>
          </a:p>
          <a:p>
            <a:pPr algn="ctr"/>
            <a:endParaRPr lang="en-US" sz="3600" dirty="0">
              <a:solidFill>
                <a:schemeClr val="bg1">
                  <a:lumMod val="85000"/>
                </a:schemeClr>
              </a:solidFill>
            </a:endParaRPr>
          </a:p>
        </p:txBody>
      </p:sp>
      <p:sp>
        <p:nvSpPr>
          <p:cNvPr id="10" name="Rounded Rectangle 9"/>
          <p:cNvSpPr/>
          <p:nvPr/>
        </p:nvSpPr>
        <p:spPr>
          <a:xfrm>
            <a:off x="543575" y="981327"/>
            <a:ext cx="1031464"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a:latin typeface="Arial"/>
                <a:cs typeface="Arial"/>
              </a:rPr>
              <a:t>d</a:t>
            </a:r>
            <a:r>
              <a:rPr lang="en-US" sz="3600" i="1" baseline="-25000" dirty="0" smtClean="0">
                <a:latin typeface="Arial"/>
                <a:cs typeface="Arial"/>
              </a:rPr>
              <a:t>1</a:t>
            </a:r>
          </a:p>
          <a:p>
            <a:pPr algn="ctr"/>
            <a:endParaRPr lang="en-US" sz="3600" dirty="0"/>
          </a:p>
        </p:txBody>
      </p:sp>
      <p:sp>
        <p:nvSpPr>
          <p:cNvPr id="11" name="Rounded Rectangle 10"/>
          <p:cNvSpPr/>
          <p:nvPr/>
        </p:nvSpPr>
        <p:spPr>
          <a:xfrm>
            <a:off x="543575" y="2171628"/>
            <a:ext cx="1031464" cy="1048056"/>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12" name="Rounded Rectangle 11"/>
          <p:cNvSpPr/>
          <p:nvPr/>
        </p:nvSpPr>
        <p:spPr>
          <a:xfrm>
            <a:off x="543575" y="3578933"/>
            <a:ext cx="1031464" cy="106604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13" name="Rounded Rectangle 12"/>
          <p:cNvSpPr/>
          <p:nvPr/>
        </p:nvSpPr>
        <p:spPr>
          <a:xfrm>
            <a:off x="543575" y="5019926"/>
            <a:ext cx="1031463"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4</a:t>
            </a:r>
            <a:endParaRPr lang="en-US" sz="3600" i="1" baseline="-25000" dirty="0" smtClean="0">
              <a:latin typeface="Arial"/>
              <a:cs typeface="Arial"/>
            </a:endParaRPr>
          </a:p>
          <a:p>
            <a:pPr algn="ctr"/>
            <a:endParaRPr lang="en-US" sz="3600" dirty="0"/>
          </a:p>
        </p:txBody>
      </p:sp>
      <p:sp>
        <p:nvSpPr>
          <p:cNvPr id="14" name="Rounded Rectangle 13"/>
          <p:cNvSpPr/>
          <p:nvPr/>
        </p:nvSpPr>
        <p:spPr>
          <a:xfrm>
            <a:off x="4114800" y="533400"/>
            <a:ext cx="1175359" cy="3283479"/>
          </a:xfrm>
          <a:prstGeom prst="roundRect">
            <a:avLst/>
          </a:prstGeom>
          <a:noFill/>
          <a:ln>
            <a:solidFill>
              <a:schemeClr val="accent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15" name="Rounded Rectangle 14"/>
          <p:cNvSpPr/>
          <p:nvPr/>
        </p:nvSpPr>
        <p:spPr>
          <a:xfrm>
            <a:off x="4114800" y="4386827"/>
            <a:ext cx="1175359" cy="2318773"/>
          </a:xfrm>
          <a:prstGeom prst="roundRect">
            <a:avLst/>
          </a:prstGeom>
          <a:noFill/>
          <a:ln>
            <a:solidFill>
              <a:schemeClr val="bg1">
                <a:lumMod val="8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solidFill>
                <a:schemeClr val="bg1">
                  <a:lumMod val="85000"/>
                </a:schemeClr>
              </a:solidFill>
            </a:endParaRPr>
          </a:p>
          <a:p>
            <a:pPr algn="ctr"/>
            <a:endParaRPr lang="en-US" sz="3600" dirty="0">
              <a:solidFill>
                <a:schemeClr val="bg1">
                  <a:lumMod val="85000"/>
                </a:schemeClr>
              </a:solidFill>
            </a:endParaRPr>
          </a:p>
        </p:txBody>
      </p:sp>
      <p:sp>
        <p:nvSpPr>
          <p:cNvPr id="37" name="Rectangle 36"/>
          <p:cNvSpPr/>
          <p:nvPr/>
        </p:nvSpPr>
        <p:spPr>
          <a:xfrm>
            <a:off x="5410200" y="5161221"/>
            <a:ext cx="715260" cy="646331"/>
          </a:xfrm>
          <a:prstGeom prst="rect">
            <a:avLst/>
          </a:prstGeom>
          <a:ln>
            <a:noFill/>
          </a:ln>
        </p:spPr>
        <p:txBody>
          <a:bodyPr wrap="none">
            <a:spAutoFit/>
          </a:bodyPr>
          <a:lstStyle/>
          <a:p>
            <a:pPr algn="ctr"/>
            <a:r>
              <a:rPr lang="en-US" sz="3600" i="1" dirty="0" smtClean="0">
                <a:solidFill>
                  <a:schemeClr val="bg1">
                    <a:lumMod val="85000"/>
                  </a:schemeClr>
                </a:solidFill>
                <a:cs typeface="Arial"/>
              </a:rPr>
              <a:t>st</a:t>
            </a:r>
            <a:r>
              <a:rPr lang="en-US" sz="3600" i="1" baseline="-25000" dirty="0">
                <a:solidFill>
                  <a:schemeClr val="bg1">
                    <a:lumMod val="85000"/>
                  </a:schemeClr>
                </a:solidFill>
                <a:cs typeface="Arial"/>
              </a:rPr>
              <a:t>2</a:t>
            </a:r>
          </a:p>
        </p:txBody>
      </p:sp>
      <p:sp>
        <p:nvSpPr>
          <p:cNvPr id="29" name="Title 1"/>
          <p:cNvSpPr txBox="1">
            <a:spLocks/>
          </p:cNvSpPr>
          <p:nvPr/>
        </p:nvSpPr>
        <p:spPr>
          <a:xfrm>
            <a:off x="6015671" y="348227"/>
            <a:ext cx="3199842" cy="483906"/>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i="1" dirty="0" err="1" smtClean="0"/>
              <a:t>st</a:t>
            </a:r>
            <a:r>
              <a:rPr lang="en-US" sz="3200" i="1" dirty="0" smtClean="0"/>
              <a:t> = super-targets</a:t>
            </a:r>
            <a:endParaRPr lang="en-US" sz="3200" i="1" dirty="0"/>
          </a:p>
        </p:txBody>
      </p:sp>
      <p:sp>
        <p:nvSpPr>
          <p:cNvPr id="44" name="Rectangle 43"/>
          <p:cNvSpPr/>
          <p:nvPr/>
        </p:nvSpPr>
        <p:spPr>
          <a:xfrm>
            <a:off x="5410200" y="1967419"/>
            <a:ext cx="715260" cy="646331"/>
          </a:xfrm>
          <a:prstGeom prst="rect">
            <a:avLst/>
          </a:prstGeom>
        </p:spPr>
        <p:txBody>
          <a:bodyPr wrap="none">
            <a:spAutoFit/>
          </a:bodyPr>
          <a:lstStyle/>
          <a:p>
            <a:pPr algn="ctr"/>
            <a:r>
              <a:rPr lang="en-US" sz="3600" i="1" dirty="0" smtClean="0">
                <a:solidFill>
                  <a:srgbClr val="800000"/>
                </a:solidFill>
                <a:cs typeface="Arial"/>
              </a:rPr>
              <a:t>st</a:t>
            </a:r>
            <a:r>
              <a:rPr lang="en-US" sz="3600" i="1" baseline="-25000" dirty="0" smtClean="0">
                <a:solidFill>
                  <a:srgbClr val="800000"/>
                </a:solidFill>
                <a:cs typeface="Arial"/>
              </a:rPr>
              <a:t>1</a:t>
            </a:r>
            <a:endParaRPr lang="en-US" sz="3600" i="1" baseline="-25000" dirty="0">
              <a:solidFill>
                <a:srgbClr val="800000"/>
              </a:solidFill>
              <a:cs typeface="Arial"/>
            </a:endParaRPr>
          </a:p>
        </p:txBody>
      </p:sp>
      <p:sp>
        <p:nvSpPr>
          <p:cNvPr id="27" name="Rounded Rectangle 26"/>
          <p:cNvSpPr/>
          <p:nvPr/>
        </p:nvSpPr>
        <p:spPr>
          <a:xfrm>
            <a:off x="7696020" y="4463027"/>
            <a:ext cx="551068" cy="561382"/>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smtClean="0"/>
          </a:p>
          <a:p>
            <a:pPr algn="ctr"/>
            <a:r>
              <a:rPr lang="en-US" sz="1600" i="1" dirty="0" smtClean="0">
                <a:latin typeface="Arial"/>
                <a:cs typeface="Arial"/>
              </a:rPr>
              <a:t>d</a:t>
            </a:r>
            <a:r>
              <a:rPr lang="en-US" sz="1600" i="1" baseline="-25000" dirty="0">
                <a:latin typeface="Arial"/>
                <a:cs typeface="Arial"/>
              </a:rPr>
              <a:t>2</a:t>
            </a:r>
            <a:endParaRPr lang="en-US" sz="1600" i="1" baseline="-25000" dirty="0" smtClean="0">
              <a:latin typeface="Arial"/>
              <a:cs typeface="Arial"/>
            </a:endParaRPr>
          </a:p>
          <a:p>
            <a:pPr algn="ctr"/>
            <a:endParaRPr lang="en-US" sz="1600" dirty="0"/>
          </a:p>
        </p:txBody>
      </p:sp>
      <p:sp>
        <p:nvSpPr>
          <p:cNvPr id="28" name="Rounded Rectangle 27"/>
          <p:cNvSpPr/>
          <p:nvPr/>
        </p:nvSpPr>
        <p:spPr>
          <a:xfrm>
            <a:off x="7696200" y="5784997"/>
            <a:ext cx="551068" cy="506830"/>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smtClean="0"/>
          </a:p>
          <a:p>
            <a:pPr algn="ctr"/>
            <a:r>
              <a:rPr lang="en-US" sz="2000" i="1" dirty="0" smtClean="0">
                <a:latin typeface="Arial"/>
                <a:cs typeface="Arial"/>
              </a:rPr>
              <a:t>t</a:t>
            </a:r>
            <a:r>
              <a:rPr lang="en-US" sz="2000" i="1" baseline="-25000" dirty="0">
                <a:latin typeface="Arial"/>
                <a:cs typeface="Arial"/>
              </a:rPr>
              <a:t>2</a:t>
            </a:r>
            <a:endParaRPr lang="en-US" sz="2000" i="1" baseline="-25000" dirty="0" smtClean="0">
              <a:latin typeface="Arial"/>
              <a:cs typeface="Arial"/>
            </a:endParaRPr>
          </a:p>
          <a:p>
            <a:pPr algn="ctr"/>
            <a:endParaRPr lang="en-US" sz="2000" dirty="0"/>
          </a:p>
        </p:txBody>
      </p:sp>
      <p:graphicFrame>
        <p:nvGraphicFramePr>
          <p:cNvPr id="40" name="Table 39"/>
          <p:cNvGraphicFramePr>
            <a:graphicFrameLocks noGrp="1"/>
          </p:cNvGraphicFramePr>
          <p:nvPr>
            <p:extLst>
              <p:ext uri="{D42A27DB-BD31-4B8C-83A1-F6EECF244321}">
                <p14:modId xmlns:p14="http://schemas.microsoft.com/office/powerpoint/2010/main" val="3183078370"/>
              </p:ext>
            </p:extLst>
          </p:nvPr>
        </p:nvGraphicFramePr>
        <p:xfrm>
          <a:off x="6730931" y="907267"/>
          <a:ext cx="2209800" cy="2590799"/>
        </p:xfrm>
        <a:graphic>
          <a:graphicData uri="http://schemas.openxmlformats.org/drawingml/2006/table">
            <a:tbl>
              <a:tblPr>
                <a:tableStyleId>{616DA210-FB5B-4158-B5E0-FEB733F419BA}</a:tableStyleId>
              </a:tblPr>
              <a:tblGrid>
                <a:gridCol w="736600"/>
                <a:gridCol w="736600"/>
                <a:gridCol w="736600"/>
              </a:tblGrid>
              <a:tr h="254634">
                <a:tc>
                  <a:txBody>
                    <a:bodyPr/>
                    <a:lstStyle/>
                    <a:p>
                      <a:pPr algn="ctr"/>
                      <a:endParaRPr lang="en-US" sz="2800" baseline="-25000" dirty="0">
                        <a:solidFill>
                          <a:srgbClr val="800000"/>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solidFill>
                            <a:srgbClr val="800000"/>
                          </a:solidFill>
                        </a:rPr>
                        <a:t>st</a:t>
                      </a:r>
                      <a:r>
                        <a:rPr lang="en-US" sz="2800" baseline="-25000" dirty="0" smtClean="0">
                          <a:solidFill>
                            <a:srgbClr val="800000"/>
                          </a:solidFill>
                        </a:rPr>
                        <a:t>1</a:t>
                      </a:r>
                      <a:endParaRPr lang="en-US" sz="2800" baseline="-25000" dirty="0">
                        <a:solidFill>
                          <a:srgbClr val="800000"/>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dirty="0" smtClean="0">
                          <a:solidFill>
                            <a:schemeClr val="tx2">
                              <a:lumMod val="50000"/>
                            </a:schemeClr>
                          </a:solidFill>
                        </a:rPr>
                        <a:t>st</a:t>
                      </a:r>
                      <a:r>
                        <a:rPr lang="en-US" sz="2800" baseline="-25000" dirty="0" smtClean="0">
                          <a:solidFill>
                            <a:schemeClr val="tx2">
                              <a:lumMod val="50000"/>
                            </a:schemeClr>
                          </a:solidFill>
                        </a:rPr>
                        <a:t>2</a:t>
                      </a:r>
                      <a:endParaRPr lang="en-US" sz="2800" dirty="0">
                        <a:solidFill>
                          <a:schemeClr val="tx2">
                            <a:lumMod val="50000"/>
                          </a:schemeClr>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42" name="Straight Connector 41"/>
          <p:cNvCxnSpPr/>
          <p:nvPr/>
        </p:nvCxnSpPr>
        <p:spPr>
          <a:xfrm>
            <a:off x="7985587" y="5047115"/>
            <a:ext cx="180" cy="760588"/>
          </a:xfrm>
          <a:prstGeom prst="line">
            <a:avLst/>
          </a:prstGeom>
          <a:ln w="19050" cmpd="sng">
            <a:prstDash val="dash"/>
          </a:ln>
        </p:spPr>
        <p:style>
          <a:lnRef idx="1">
            <a:schemeClr val="accent6"/>
          </a:lnRef>
          <a:fillRef idx="0">
            <a:schemeClr val="accent6"/>
          </a:fillRef>
          <a:effectRef idx="0">
            <a:schemeClr val="accent6"/>
          </a:effectRef>
          <a:fontRef idx="minor">
            <a:schemeClr val="tx1"/>
          </a:fontRef>
        </p:style>
      </p:cxnSp>
      <p:sp>
        <p:nvSpPr>
          <p:cNvPr id="43" name="TextBox 42"/>
          <p:cNvSpPr txBox="1"/>
          <p:nvPr/>
        </p:nvSpPr>
        <p:spPr>
          <a:xfrm>
            <a:off x="7696020" y="5205917"/>
            <a:ext cx="546450" cy="400110"/>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2000" dirty="0" smtClean="0"/>
              <a:t>?</a:t>
            </a:r>
            <a:endParaRPr lang="zh-HK" altLang="en-US" sz="2000" dirty="0"/>
          </a:p>
        </p:txBody>
      </p:sp>
      <p:cxnSp>
        <p:nvCxnSpPr>
          <p:cNvPr id="41" name="Straight Connector 40"/>
          <p:cNvCxnSpPr>
            <a:stCxn id="11" idx="3"/>
            <a:endCxn id="5" idx="1"/>
          </p:cNvCxnSpPr>
          <p:nvPr/>
        </p:nvCxnSpPr>
        <p:spPr>
          <a:xfrm flipV="1">
            <a:off x="1575039" y="2202667"/>
            <a:ext cx="2694450" cy="492989"/>
          </a:xfrm>
          <a:prstGeom prst="line">
            <a:avLst/>
          </a:prstGeom>
          <a:ln w="19050" cmpd="sng"/>
        </p:spPr>
        <p:style>
          <a:lnRef idx="1">
            <a:schemeClr val="accent6"/>
          </a:lnRef>
          <a:fillRef idx="0">
            <a:schemeClr val="accent6"/>
          </a:fillRef>
          <a:effectRef idx="0">
            <a:schemeClr val="accent6"/>
          </a:effectRef>
          <a:fontRef idx="minor">
            <a:schemeClr val="tx1"/>
          </a:fontRef>
        </p:style>
      </p:cxnSp>
      <p:sp>
        <p:nvSpPr>
          <p:cNvPr id="26" name="TextBox 25"/>
          <p:cNvSpPr txBox="1"/>
          <p:nvPr/>
        </p:nvSpPr>
        <p:spPr>
          <a:xfrm>
            <a:off x="1752600" y="4980056"/>
            <a:ext cx="5105400" cy="1508105"/>
          </a:xfrm>
          <a:prstGeom prst="rect">
            <a:avLst/>
          </a:prstGeom>
          <a:solidFill>
            <a:srgbClr val="EEECE1"/>
          </a:solidFill>
        </p:spPr>
        <p:txBody>
          <a:bodyPr wrap="square" rtlCol="0">
            <a:spAutoFit/>
          </a:bodyPr>
          <a:lstStyle/>
          <a:p>
            <a:r>
              <a:rPr lang="en-US" altLang="zh-HK" sz="2800" dirty="0" smtClean="0"/>
              <a:t>If we only use </a:t>
            </a:r>
            <a:r>
              <a:rPr lang="en-US" altLang="zh-HK" sz="3600" i="1" dirty="0" err="1"/>
              <a:t>s</a:t>
            </a:r>
            <a:r>
              <a:rPr lang="en-US" altLang="zh-HK" i="1" dirty="0" err="1"/>
              <a:t>X</a:t>
            </a:r>
            <a:r>
              <a:rPr lang="en-US" altLang="zh-HK" sz="2800" dirty="0" smtClean="0"/>
              <a:t>, we are assuming all the targets in</a:t>
            </a:r>
            <a:r>
              <a:rPr lang="en-US" altLang="zh-HK" sz="2800" dirty="0" smtClean="0">
                <a:solidFill>
                  <a:srgbClr val="000000"/>
                </a:solidFill>
              </a:rPr>
              <a:t> </a:t>
            </a:r>
            <a:r>
              <a:rPr lang="en-US" sz="2800" i="1" dirty="0" smtClean="0">
                <a:solidFill>
                  <a:srgbClr val="000000"/>
                </a:solidFill>
                <a:cs typeface="Arial"/>
              </a:rPr>
              <a:t>st</a:t>
            </a:r>
            <a:r>
              <a:rPr lang="en-US" sz="2800" i="1" baseline="-25000" dirty="0" smtClean="0">
                <a:solidFill>
                  <a:srgbClr val="000000"/>
                </a:solidFill>
                <a:cs typeface="Arial"/>
              </a:rPr>
              <a:t>1</a:t>
            </a:r>
            <a:r>
              <a:rPr lang="en-US" altLang="zh-HK" sz="2800" dirty="0" smtClean="0"/>
              <a:t> are equivalent.</a:t>
            </a:r>
            <a:endParaRPr lang="en-US" sz="2800" baseline="-25000" dirty="0">
              <a:solidFill>
                <a:srgbClr val="000000"/>
              </a:solidFill>
              <a:cs typeface="Arial"/>
            </a:endParaRPr>
          </a:p>
        </p:txBody>
      </p:sp>
      <p:sp>
        <p:nvSpPr>
          <p:cNvPr id="36" name="TextBox 35"/>
          <p:cNvSpPr txBox="1"/>
          <p:nvPr/>
        </p:nvSpPr>
        <p:spPr>
          <a:xfrm>
            <a:off x="1752600" y="4136141"/>
            <a:ext cx="5105400" cy="707886"/>
          </a:xfrm>
          <a:prstGeom prst="rect">
            <a:avLst/>
          </a:prstGeom>
          <a:solidFill>
            <a:srgbClr val="EEECE1"/>
          </a:solidFill>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4000" i="1" dirty="0" err="1" smtClean="0"/>
              <a:t>s</a:t>
            </a:r>
            <a:r>
              <a:rPr lang="en-US" altLang="zh-HK" sz="2000" i="1" dirty="0" err="1" smtClean="0"/>
              <a:t>X</a:t>
            </a:r>
            <a:r>
              <a:rPr lang="en-US" sz="2800" dirty="0" smtClean="0"/>
              <a:t>: </a:t>
            </a:r>
            <a:r>
              <a:rPr lang="en-US" sz="2800" dirty="0" err="1" smtClean="0"/>
              <a:t>Prob</a:t>
            </a:r>
            <a:r>
              <a:rPr lang="en-US" sz="2800" dirty="0" smtClean="0"/>
              <a:t>(</a:t>
            </a:r>
            <a:r>
              <a:rPr lang="en-US" sz="2800" i="1" dirty="0">
                <a:cs typeface="Arial"/>
              </a:rPr>
              <a:t>d</a:t>
            </a:r>
            <a:r>
              <a:rPr lang="en-US" sz="2800" i="1" baseline="-25000" dirty="0">
                <a:cs typeface="Arial"/>
              </a:rPr>
              <a:t>2</a:t>
            </a:r>
            <a:r>
              <a:rPr lang="en-US" sz="2800" i="1" dirty="0">
                <a:cs typeface="Arial"/>
              </a:rPr>
              <a:t> </a:t>
            </a:r>
            <a:r>
              <a:rPr lang="en-US" sz="2800" dirty="0"/>
              <a:t>interacts with </a:t>
            </a:r>
            <a:r>
              <a:rPr lang="en-US" sz="2800" i="1" dirty="0">
                <a:cs typeface="Arial"/>
              </a:rPr>
              <a:t>st</a:t>
            </a:r>
            <a:r>
              <a:rPr lang="en-US" sz="2800" i="1" baseline="-25000" dirty="0">
                <a:cs typeface="Arial"/>
              </a:rPr>
              <a:t>1</a:t>
            </a:r>
            <a:r>
              <a:rPr lang="en-US" sz="2800" dirty="0"/>
              <a:t>)</a:t>
            </a:r>
          </a:p>
        </p:txBody>
      </p:sp>
      <p:cxnSp>
        <p:nvCxnSpPr>
          <p:cNvPr id="33" name="Straight Connector 32"/>
          <p:cNvCxnSpPr/>
          <p:nvPr/>
        </p:nvCxnSpPr>
        <p:spPr>
          <a:xfrm flipV="1">
            <a:off x="1575039" y="1601680"/>
            <a:ext cx="2539761" cy="1093976"/>
          </a:xfrm>
          <a:prstGeom prst="line">
            <a:avLst/>
          </a:prstGeom>
          <a:ln w="38100" cmpd="sng">
            <a:solidFill>
              <a:srgbClr val="00B050"/>
            </a:solidFill>
          </a:ln>
        </p:spPr>
        <p:style>
          <a:lnRef idx="1">
            <a:schemeClr val="accent6"/>
          </a:lnRef>
          <a:fillRef idx="0">
            <a:schemeClr val="accent6"/>
          </a:fillRef>
          <a:effectRef idx="0">
            <a:schemeClr val="accent6"/>
          </a:effectRef>
          <a:fontRef idx="minor">
            <a:schemeClr val="tx1"/>
          </a:fontRef>
        </p:style>
      </p:cxnSp>
      <p:sp>
        <p:nvSpPr>
          <p:cNvPr id="34" name="TextBox 33"/>
          <p:cNvSpPr txBox="1"/>
          <p:nvPr/>
        </p:nvSpPr>
        <p:spPr>
          <a:xfrm>
            <a:off x="2209800" y="1643627"/>
            <a:ext cx="762000" cy="646331"/>
          </a:xfrm>
          <a:prstGeom prst="rect">
            <a:avLst/>
          </a:prstGeom>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3600" i="1" dirty="0" err="1" smtClean="0"/>
              <a:t>s</a:t>
            </a:r>
            <a:r>
              <a:rPr lang="en-US" altLang="zh-HK" i="1" dirty="0" err="1" smtClean="0"/>
              <a:t>X</a:t>
            </a:r>
            <a:endParaRPr lang="zh-HK" altLang="en-US" i="1" dirty="0"/>
          </a:p>
        </p:txBody>
      </p:sp>
    </p:spTree>
    <p:extLst>
      <p:ext uri="{BB962C8B-B14F-4D97-AF65-F5344CB8AC3E}">
        <p14:creationId xmlns:p14="http://schemas.microsoft.com/office/powerpoint/2010/main" val="29678974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7019054" y="3918971"/>
            <a:ext cx="1905000" cy="2677656"/>
          </a:xfrm>
          <a:prstGeom prst="rect">
            <a:avLst/>
          </a:prstGeom>
          <a:solidFill>
            <a:schemeClr val="accent3">
              <a:lumMod val="40000"/>
              <a:lumOff val="60000"/>
            </a:schemeClr>
          </a:solidFill>
          <a:ln w="38100">
            <a:solidFill>
              <a:srgbClr val="00B050"/>
            </a:solidFill>
          </a:ln>
        </p:spPr>
        <p:txBody>
          <a:bodyPr wrap="square" rtlCol="0">
            <a:spAutoFit/>
          </a:bodyPr>
          <a:lstStyle/>
          <a:p>
            <a:r>
              <a:rPr lang="en-US" altLang="zh-HK" sz="2400" dirty="0" smtClean="0"/>
              <a:t> Aim:</a:t>
            </a:r>
          </a:p>
          <a:p>
            <a:endParaRPr lang="en-US" altLang="zh-HK" sz="2400" dirty="0"/>
          </a:p>
          <a:p>
            <a:endParaRPr lang="en-US" altLang="zh-HK" sz="2400" dirty="0" smtClean="0"/>
          </a:p>
          <a:p>
            <a:endParaRPr lang="en-US" altLang="zh-HK" sz="2400" dirty="0"/>
          </a:p>
          <a:p>
            <a:endParaRPr lang="en-US" altLang="zh-HK" sz="2400" dirty="0" smtClean="0"/>
          </a:p>
          <a:p>
            <a:endParaRPr lang="en-US" altLang="zh-HK" sz="2400" dirty="0"/>
          </a:p>
          <a:p>
            <a:endParaRPr lang="zh-HK" altLang="en-US" sz="2400" dirty="0"/>
          </a:p>
        </p:txBody>
      </p:sp>
      <p:cxnSp>
        <p:nvCxnSpPr>
          <p:cNvPr id="23" name="Straight Connector 22"/>
          <p:cNvCxnSpPr>
            <a:stCxn id="13" idx="3"/>
            <a:endCxn id="8" idx="1"/>
          </p:cNvCxnSpPr>
          <p:nvPr/>
        </p:nvCxnSpPr>
        <p:spPr>
          <a:xfrm>
            <a:off x="1575038" y="5555339"/>
            <a:ext cx="2694452" cy="493712"/>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12" idx="3"/>
            <a:endCxn id="8" idx="1"/>
          </p:cNvCxnSpPr>
          <p:nvPr/>
        </p:nvCxnSpPr>
        <p:spPr>
          <a:xfrm>
            <a:off x="1575039" y="4111956"/>
            <a:ext cx="2694451" cy="1937095"/>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12" idx="3"/>
            <a:endCxn id="6" idx="1"/>
          </p:cNvCxnSpPr>
          <p:nvPr/>
        </p:nvCxnSpPr>
        <p:spPr>
          <a:xfrm>
            <a:off x="1575039" y="4111956"/>
            <a:ext cx="2694451" cy="855393"/>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11" idx="3"/>
            <a:endCxn id="6" idx="1"/>
          </p:cNvCxnSpPr>
          <p:nvPr/>
        </p:nvCxnSpPr>
        <p:spPr>
          <a:xfrm>
            <a:off x="1575039" y="2695656"/>
            <a:ext cx="2694451" cy="2271693"/>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11" idx="3"/>
            <a:endCxn id="7" idx="1"/>
          </p:cNvCxnSpPr>
          <p:nvPr/>
        </p:nvCxnSpPr>
        <p:spPr>
          <a:xfrm>
            <a:off x="1575039" y="2695656"/>
            <a:ext cx="2694450" cy="516170"/>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11" idx="3"/>
            <a:endCxn id="4" idx="1"/>
          </p:cNvCxnSpPr>
          <p:nvPr/>
        </p:nvCxnSpPr>
        <p:spPr>
          <a:xfrm flipV="1">
            <a:off x="1575039" y="1151897"/>
            <a:ext cx="2674132" cy="1543759"/>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10" idx="3"/>
            <a:endCxn id="5" idx="1"/>
          </p:cNvCxnSpPr>
          <p:nvPr/>
        </p:nvCxnSpPr>
        <p:spPr>
          <a:xfrm>
            <a:off x="1575039" y="1516740"/>
            <a:ext cx="2694450" cy="685927"/>
          </a:xfrm>
          <a:prstGeom prst="line">
            <a:avLst/>
          </a:prstGeom>
          <a:ln w="19050" cmpd="sng">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sp>
        <p:nvSpPr>
          <p:cNvPr id="4" name="Rounded Rectangle 3"/>
          <p:cNvSpPr/>
          <p:nvPr/>
        </p:nvSpPr>
        <p:spPr>
          <a:xfrm>
            <a:off x="4249171" y="697109"/>
            <a:ext cx="906619" cy="909576"/>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1</a:t>
            </a:r>
          </a:p>
          <a:p>
            <a:pPr algn="ctr"/>
            <a:endParaRPr lang="en-US" sz="3600" dirty="0"/>
          </a:p>
        </p:txBody>
      </p:sp>
      <p:sp>
        <p:nvSpPr>
          <p:cNvPr id="5" name="Rounded Rectangle 4"/>
          <p:cNvSpPr/>
          <p:nvPr/>
        </p:nvSpPr>
        <p:spPr>
          <a:xfrm>
            <a:off x="4269489" y="1780465"/>
            <a:ext cx="886301" cy="84440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6" name="Rounded Rectangle 5"/>
          <p:cNvSpPr/>
          <p:nvPr/>
        </p:nvSpPr>
        <p:spPr>
          <a:xfrm>
            <a:off x="4269490" y="4524498"/>
            <a:ext cx="886300" cy="885702"/>
          </a:xfrm>
          <a:prstGeom prst="round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solidFill>
                <a:schemeClr val="bg1">
                  <a:lumMod val="85000"/>
                </a:schemeClr>
              </a:solidFill>
            </a:endParaRPr>
          </a:p>
          <a:p>
            <a:pPr algn="ctr"/>
            <a:r>
              <a:rPr lang="en-US" sz="3600" i="1" dirty="0" smtClean="0">
                <a:solidFill>
                  <a:schemeClr val="bg1">
                    <a:lumMod val="85000"/>
                  </a:schemeClr>
                </a:solidFill>
                <a:latin typeface="Arial"/>
                <a:cs typeface="Arial"/>
              </a:rPr>
              <a:t>t</a:t>
            </a:r>
            <a:r>
              <a:rPr lang="en-US" sz="3600" i="1" baseline="-25000" dirty="0">
                <a:solidFill>
                  <a:schemeClr val="bg1">
                    <a:lumMod val="85000"/>
                  </a:schemeClr>
                </a:solidFill>
                <a:latin typeface="Arial"/>
                <a:cs typeface="Arial"/>
              </a:rPr>
              <a:t>3</a:t>
            </a:r>
            <a:endParaRPr lang="en-US" sz="3600" i="1" baseline="-25000" dirty="0" smtClean="0">
              <a:solidFill>
                <a:schemeClr val="bg1">
                  <a:lumMod val="85000"/>
                </a:schemeClr>
              </a:solidFill>
              <a:latin typeface="Arial"/>
              <a:cs typeface="Arial"/>
            </a:endParaRPr>
          </a:p>
          <a:p>
            <a:pPr algn="ctr"/>
            <a:endParaRPr lang="en-US" sz="3600" dirty="0">
              <a:solidFill>
                <a:schemeClr val="bg1">
                  <a:lumMod val="85000"/>
                </a:schemeClr>
              </a:solidFill>
            </a:endParaRPr>
          </a:p>
        </p:txBody>
      </p:sp>
      <p:sp>
        <p:nvSpPr>
          <p:cNvPr id="7" name="Rounded Rectangle 6"/>
          <p:cNvSpPr/>
          <p:nvPr/>
        </p:nvSpPr>
        <p:spPr>
          <a:xfrm>
            <a:off x="4269489" y="2798204"/>
            <a:ext cx="886301" cy="82724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4</a:t>
            </a:r>
          </a:p>
          <a:p>
            <a:pPr algn="ctr"/>
            <a:endParaRPr lang="en-US" sz="3600" dirty="0"/>
          </a:p>
        </p:txBody>
      </p:sp>
      <p:sp>
        <p:nvSpPr>
          <p:cNvPr id="8" name="Rounded Rectangle 7"/>
          <p:cNvSpPr/>
          <p:nvPr/>
        </p:nvSpPr>
        <p:spPr>
          <a:xfrm>
            <a:off x="4269490" y="5621101"/>
            <a:ext cx="886300" cy="855899"/>
          </a:xfrm>
          <a:prstGeom prst="roundRect">
            <a:avLst/>
          </a:prstGeom>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solidFill>
                <a:schemeClr val="bg1">
                  <a:lumMod val="85000"/>
                </a:schemeClr>
              </a:solidFill>
            </a:endParaRPr>
          </a:p>
          <a:p>
            <a:pPr algn="ctr"/>
            <a:r>
              <a:rPr lang="en-US" sz="3600" i="1" dirty="0" smtClean="0">
                <a:solidFill>
                  <a:schemeClr val="bg1">
                    <a:lumMod val="85000"/>
                  </a:schemeClr>
                </a:solidFill>
                <a:latin typeface="Arial"/>
                <a:cs typeface="Arial"/>
              </a:rPr>
              <a:t>t</a:t>
            </a:r>
            <a:r>
              <a:rPr lang="en-US" sz="3600" i="1" baseline="-25000" dirty="0" smtClean="0">
                <a:solidFill>
                  <a:schemeClr val="bg1">
                    <a:lumMod val="85000"/>
                  </a:schemeClr>
                </a:solidFill>
                <a:latin typeface="Arial"/>
                <a:cs typeface="Arial"/>
              </a:rPr>
              <a:t>5</a:t>
            </a:r>
          </a:p>
          <a:p>
            <a:pPr algn="ctr"/>
            <a:endParaRPr lang="en-US" sz="3600" dirty="0">
              <a:solidFill>
                <a:schemeClr val="bg1">
                  <a:lumMod val="85000"/>
                </a:schemeClr>
              </a:solidFill>
            </a:endParaRPr>
          </a:p>
        </p:txBody>
      </p:sp>
      <p:sp>
        <p:nvSpPr>
          <p:cNvPr id="10" name="Rounded Rectangle 9"/>
          <p:cNvSpPr/>
          <p:nvPr/>
        </p:nvSpPr>
        <p:spPr>
          <a:xfrm>
            <a:off x="543575" y="981327"/>
            <a:ext cx="1031464"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a:latin typeface="Arial"/>
                <a:cs typeface="Arial"/>
              </a:rPr>
              <a:t>d</a:t>
            </a:r>
            <a:r>
              <a:rPr lang="en-US" sz="3600" i="1" baseline="-25000" dirty="0" smtClean="0">
                <a:latin typeface="Arial"/>
                <a:cs typeface="Arial"/>
              </a:rPr>
              <a:t>1</a:t>
            </a:r>
          </a:p>
          <a:p>
            <a:pPr algn="ctr"/>
            <a:endParaRPr lang="en-US" sz="3600" dirty="0"/>
          </a:p>
        </p:txBody>
      </p:sp>
      <p:sp>
        <p:nvSpPr>
          <p:cNvPr id="11" name="Rounded Rectangle 10"/>
          <p:cNvSpPr/>
          <p:nvPr/>
        </p:nvSpPr>
        <p:spPr>
          <a:xfrm>
            <a:off x="543575" y="2171628"/>
            <a:ext cx="1031464" cy="1048056"/>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12" name="Rounded Rectangle 11"/>
          <p:cNvSpPr/>
          <p:nvPr/>
        </p:nvSpPr>
        <p:spPr>
          <a:xfrm>
            <a:off x="543575" y="3578933"/>
            <a:ext cx="1031464" cy="106604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13" name="Rounded Rectangle 12"/>
          <p:cNvSpPr/>
          <p:nvPr/>
        </p:nvSpPr>
        <p:spPr>
          <a:xfrm>
            <a:off x="543575" y="5019926"/>
            <a:ext cx="1031463"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4</a:t>
            </a:r>
            <a:endParaRPr lang="en-US" sz="3600" i="1" baseline="-25000" dirty="0" smtClean="0">
              <a:latin typeface="Arial"/>
              <a:cs typeface="Arial"/>
            </a:endParaRPr>
          </a:p>
          <a:p>
            <a:pPr algn="ctr"/>
            <a:endParaRPr lang="en-US" sz="3600" dirty="0"/>
          </a:p>
        </p:txBody>
      </p:sp>
      <p:sp>
        <p:nvSpPr>
          <p:cNvPr id="14" name="Rounded Rectangle 13"/>
          <p:cNvSpPr/>
          <p:nvPr/>
        </p:nvSpPr>
        <p:spPr>
          <a:xfrm>
            <a:off x="4114800" y="533400"/>
            <a:ext cx="1175359" cy="3283479"/>
          </a:xfrm>
          <a:prstGeom prst="roundRect">
            <a:avLst/>
          </a:prstGeom>
          <a:noFill/>
          <a:ln>
            <a:solidFill>
              <a:schemeClr val="accent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15" name="Rounded Rectangle 14"/>
          <p:cNvSpPr/>
          <p:nvPr/>
        </p:nvSpPr>
        <p:spPr>
          <a:xfrm>
            <a:off x="4114800" y="4386827"/>
            <a:ext cx="1175359" cy="2318773"/>
          </a:xfrm>
          <a:prstGeom prst="roundRect">
            <a:avLst/>
          </a:prstGeom>
          <a:noFill/>
          <a:ln>
            <a:solidFill>
              <a:schemeClr val="bg1">
                <a:lumMod val="8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solidFill>
                <a:schemeClr val="bg1">
                  <a:lumMod val="85000"/>
                </a:schemeClr>
              </a:solidFill>
            </a:endParaRPr>
          </a:p>
          <a:p>
            <a:pPr algn="ctr"/>
            <a:endParaRPr lang="en-US" sz="3600" dirty="0">
              <a:solidFill>
                <a:schemeClr val="bg1">
                  <a:lumMod val="85000"/>
                </a:schemeClr>
              </a:solidFill>
            </a:endParaRPr>
          </a:p>
        </p:txBody>
      </p:sp>
      <p:sp>
        <p:nvSpPr>
          <p:cNvPr id="37" name="Rectangle 36"/>
          <p:cNvSpPr/>
          <p:nvPr/>
        </p:nvSpPr>
        <p:spPr>
          <a:xfrm>
            <a:off x="5410200" y="5161221"/>
            <a:ext cx="715260" cy="646331"/>
          </a:xfrm>
          <a:prstGeom prst="rect">
            <a:avLst/>
          </a:prstGeom>
          <a:ln>
            <a:noFill/>
          </a:ln>
        </p:spPr>
        <p:txBody>
          <a:bodyPr wrap="none">
            <a:spAutoFit/>
          </a:bodyPr>
          <a:lstStyle/>
          <a:p>
            <a:pPr algn="ctr"/>
            <a:r>
              <a:rPr lang="en-US" sz="3600" i="1" dirty="0" smtClean="0">
                <a:solidFill>
                  <a:schemeClr val="bg1">
                    <a:lumMod val="85000"/>
                  </a:schemeClr>
                </a:solidFill>
                <a:cs typeface="Arial"/>
              </a:rPr>
              <a:t>st</a:t>
            </a:r>
            <a:r>
              <a:rPr lang="en-US" sz="3600" i="1" baseline="-25000" dirty="0">
                <a:solidFill>
                  <a:schemeClr val="bg1">
                    <a:lumMod val="85000"/>
                  </a:schemeClr>
                </a:solidFill>
                <a:cs typeface="Arial"/>
              </a:rPr>
              <a:t>2</a:t>
            </a:r>
          </a:p>
        </p:txBody>
      </p:sp>
      <p:sp>
        <p:nvSpPr>
          <p:cNvPr id="29" name="Title 1"/>
          <p:cNvSpPr txBox="1">
            <a:spLocks/>
          </p:cNvSpPr>
          <p:nvPr/>
        </p:nvSpPr>
        <p:spPr>
          <a:xfrm>
            <a:off x="6015671" y="348227"/>
            <a:ext cx="3199842" cy="483906"/>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i="1" dirty="0" err="1" smtClean="0"/>
              <a:t>st</a:t>
            </a:r>
            <a:r>
              <a:rPr lang="en-US" sz="3200" i="1" dirty="0" smtClean="0"/>
              <a:t> = super-targets</a:t>
            </a:r>
            <a:endParaRPr lang="en-US" sz="3200" i="1" dirty="0"/>
          </a:p>
        </p:txBody>
      </p:sp>
      <p:sp>
        <p:nvSpPr>
          <p:cNvPr id="44" name="Rectangle 43"/>
          <p:cNvSpPr/>
          <p:nvPr/>
        </p:nvSpPr>
        <p:spPr>
          <a:xfrm>
            <a:off x="5410200" y="1967419"/>
            <a:ext cx="715260" cy="646331"/>
          </a:xfrm>
          <a:prstGeom prst="rect">
            <a:avLst/>
          </a:prstGeom>
        </p:spPr>
        <p:txBody>
          <a:bodyPr wrap="none">
            <a:spAutoFit/>
          </a:bodyPr>
          <a:lstStyle/>
          <a:p>
            <a:pPr algn="ctr"/>
            <a:r>
              <a:rPr lang="en-US" sz="3600" i="1" dirty="0" smtClean="0">
                <a:solidFill>
                  <a:srgbClr val="800000"/>
                </a:solidFill>
                <a:cs typeface="Arial"/>
              </a:rPr>
              <a:t>st</a:t>
            </a:r>
            <a:r>
              <a:rPr lang="en-US" sz="3600" i="1" baseline="-25000" dirty="0" smtClean="0">
                <a:solidFill>
                  <a:srgbClr val="800000"/>
                </a:solidFill>
                <a:cs typeface="Arial"/>
              </a:rPr>
              <a:t>1</a:t>
            </a:r>
            <a:endParaRPr lang="en-US" sz="3600" i="1" baseline="-25000" dirty="0">
              <a:solidFill>
                <a:srgbClr val="800000"/>
              </a:solidFill>
              <a:cs typeface="Arial"/>
            </a:endParaRPr>
          </a:p>
        </p:txBody>
      </p:sp>
      <p:sp>
        <p:nvSpPr>
          <p:cNvPr id="27" name="Rounded Rectangle 26"/>
          <p:cNvSpPr/>
          <p:nvPr/>
        </p:nvSpPr>
        <p:spPr>
          <a:xfrm>
            <a:off x="7696020" y="4463027"/>
            <a:ext cx="551068" cy="561382"/>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smtClean="0"/>
          </a:p>
          <a:p>
            <a:pPr algn="ctr"/>
            <a:r>
              <a:rPr lang="en-US" sz="1600" i="1" dirty="0" smtClean="0">
                <a:latin typeface="Arial"/>
                <a:cs typeface="Arial"/>
              </a:rPr>
              <a:t>d</a:t>
            </a:r>
            <a:r>
              <a:rPr lang="en-US" sz="1600" i="1" baseline="-25000" dirty="0">
                <a:latin typeface="Arial"/>
                <a:cs typeface="Arial"/>
              </a:rPr>
              <a:t>2</a:t>
            </a:r>
            <a:endParaRPr lang="en-US" sz="1600" i="1" baseline="-25000" dirty="0" smtClean="0">
              <a:latin typeface="Arial"/>
              <a:cs typeface="Arial"/>
            </a:endParaRPr>
          </a:p>
          <a:p>
            <a:pPr algn="ctr"/>
            <a:endParaRPr lang="en-US" sz="1600" dirty="0"/>
          </a:p>
        </p:txBody>
      </p:sp>
      <p:sp>
        <p:nvSpPr>
          <p:cNvPr id="28" name="Rounded Rectangle 27"/>
          <p:cNvSpPr/>
          <p:nvPr/>
        </p:nvSpPr>
        <p:spPr>
          <a:xfrm>
            <a:off x="7696200" y="5784997"/>
            <a:ext cx="551068" cy="506830"/>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smtClean="0"/>
          </a:p>
          <a:p>
            <a:pPr algn="ctr"/>
            <a:r>
              <a:rPr lang="en-US" sz="2000" i="1" dirty="0" smtClean="0">
                <a:latin typeface="Arial"/>
                <a:cs typeface="Arial"/>
              </a:rPr>
              <a:t>t</a:t>
            </a:r>
            <a:r>
              <a:rPr lang="en-US" sz="2000" i="1" baseline="-25000" dirty="0">
                <a:latin typeface="Arial"/>
                <a:cs typeface="Arial"/>
              </a:rPr>
              <a:t>2</a:t>
            </a:r>
            <a:endParaRPr lang="en-US" sz="2000" i="1" baseline="-25000" dirty="0" smtClean="0">
              <a:latin typeface="Arial"/>
              <a:cs typeface="Arial"/>
            </a:endParaRPr>
          </a:p>
          <a:p>
            <a:pPr algn="ctr"/>
            <a:endParaRPr lang="en-US" sz="2000" dirty="0"/>
          </a:p>
        </p:txBody>
      </p:sp>
      <p:graphicFrame>
        <p:nvGraphicFramePr>
          <p:cNvPr id="40" name="Table 39"/>
          <p:cNvGraphicFramePr>
            <a:graphicFrameLocks noGrp="1"/>
          </p:cNvGraphicFramePr>
          <p:nvPr>
            <p:extLst>
              <p:ext uri="{D42A27DB-BD31-4B8C-83A1-F6EECF244321}">
                <p14:modId xmlns:p14="http://schemas.microsoft.com/office/powerpoint/2010/main" val="4285355822"/>
              </p:ext>
            </p:extLst>
          </p:nvPr>
        </p:nvGraphicFramePr>
        <p:xfrm>
          <a:off x="6730931" y="907267"/>
          <a:ext cx="2209800" cy="2590799"/>
        </p:xfrm>
        <a:graphic>
          <a:graphicData uri="http://schemas.openxmlformats.org/drawingml/2006/table">
            <a:tbl>
              <a:tblPr>
                <a:tableStyleId>{616DA210-FB5B-4158-B5E0-FEB733F419BA}</a:tableStyleId>
              </a:tblPr>
              <a:tblGrid>
                <a:gridCol w="736600"/>
                <a:gridCol w="736600"/>
                <a:gridCol w="736600"/>
              </a:tblGrid>
              <a:tr h="254634">
                <a:tc>
                  <a:txBody>
                    <a:bodyPr/>
                    <a:lstStyle/>
                    <a:p>
                      <a:pPr algn="ctr"/>
                      <a:endParaRPr lang="en-US" sz="2800" baseline="-25000" dirty="0">
                        <a:solidFill>
                          <a:srgbClr val="800000"/>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solidFill>
                            <a:srgbClr val="800000"/>
                          </a:solidFill>
                        </a:rPr>
                        <a:t>st</a:t>
                      </a:r>
                      <a:r>
                        <a:rPr lang="en-US" sz="2800" baseline="-25000" dirty="0" smtClean="0">
                          <a:solidFill>
                            <a:srgbClr val="800000"/>
                          </a:solidFill>
                        </a:rPr>
                        <a:t>1</a:t>
                      </a:r>
                      <a:endParaRPr lang="en-US" sz="2800" baseline="-25000" dirty="0">
                        <a:solidFill>
                          <a:srgbClr val="800000"/>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dirty="0" smtClean="0">
                          <a:solidFill>
                            <a:schemeClr val="tx2">
                              <a:lumMod val="50000"/>
                            </a:schemeClr>
                          </a:solidFill>
                        </a:rPr>
                        <a:t>st</a:t>
                      </a:r>
                      <a:r>
                        <a:rPr lang="en-US" sz="2800" baseline="-25000" dirty="0" smtClean="0">
                          <a:solidFill>
                            <a:schemeClr val="tx2">
                              <a:lumMod val="50000"/>
                            </a:schemeClr>
                          </a:solidFill>
                        </a:rPr>
                        <a:t>2</a:t>
                      </a:r>
                      <a:endParaRPr lang="en-US" sz="2800" dirty="0">
                        <a:solidFill>
                          <a:schemeClr val="tx2">
                            <a:lumMod val="50000"/>
                          </a:schemeClr>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5463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aseline="0" dirty="0" smtClean="0"/>
                        <a:t>d</a:t>
                      </a:r>
                      <a:r>
                        <a:rPr lang="en-US" sz="2800" baseline="-25000" dirty="0" smtClean="0"/>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dirty="0" smtClean="0"/>
                        <a:t>0</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1</a:t>
                      </a:r>
                      <a:endParaRPr lang="en-US" sz="280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42" name="Straight Connector 41"/>
          <p:cNvCxnSpPr/>
          <p:nvPr/>
        </p:nvCxnSpPr>
        <p:spPr>
          <a:xfrm>
            <a:off x="7985587" y="5047115"/>
            <a:ext cx="180" cy="760588"/>
          </a:xfrm>
          <a:prstGeom prst="line">
            <a:avLst/>
          </a:prstGeom>
          <a:ln w="19050" cmpd="sng">
            <a:prstDash val="dash"/>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11" idx="3"/>
          </p:cNvCxnSpPr>
          <p:nvPr/>
        </p:nvCxnSpPr>
        <p:spPr>
          <a:xfrm flipV="1">
            <a:off x="1575039" y="1601680"/>
            <a:ext cx="2539761" cy="1093976"/>
          </a:xfrm>
          <a:prstGeom prst="line">
            <a:avLst/>
          </a:prstGeom>
          <a:ln w="38100" cmpd="sng">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11" idx="3"/>
            <a:endCxn id="5" idx="1"/>
          </p:cNvCxnSpPr>
          <p:nvPr/>
        </p:nvCxnSpPr>
        <p:spPr>
          <a:xfrm flipV="1">
            <a:off x="1575039" y="2202667"/>
            <a:ext cx="2694450" cy="492989"/>
          </a:xfrm>
          <a:prstGeom prst="line">
            <a:avLst/>
          </a:prstGeom>
          <a:ln w="38100" cmpd="sng">
            <a:solidFill>
              <a:srgbClr val="00B050"/>
            </a:solidFill>
          </a:ln>
        </p:spPr>
        <p:style>
          <a:lnRef idx="1">
            <a:schemeClr val="accent6"/>
          </a:lnRef>
          <a:fillRef idx="0">
            <a:schemeClr val="accent6"/>
          </a:fillRef>
          <a:effectRef idx="0">
            <a:schemeClr val="accent6"/>
          </a:effectRef>
          <a:fontRef idx="minor">
            <a:schemeClr val="tx1"/>
          </a:fontRef>
        </p:style>
      </p:cxnSp>
      <p:sp>
        <p:nvSpPr>
          <p:cNvPr id="47" name="TextBox 46"/>
          <p:cNvSpPr txBox="1"/>
          <p:nvPr/>
        </p:nvSpPr>
        <p:spPr>
          <a:xfrm>
            <a:off x="2209800" y="1643627"/>
            <a:ext cx="762000" cy="646331"/>
          </a:xfrm>
          <a:prstGeom prst="rect">
            <a:avLst/>
          </a:prstGeom>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3600" i="1" dirty="0" err="1" smtClean="0"/>
              <a:t>s</a:t>
            </a:r>
            <a:r>
              <a:rPr lang="en-US" altLang="zh-HK" i="1" dirty="0" err="1" smtClean="0"/>
              <a:t>X</a:t>
            </a:r>
            <a:endParaRPr lang="zh-HK" altLang="en-US" i="1" dirty="0"/>
          </a:p>
        </p:txBody>
      </p:sp>
      <p:sp>
        <p:nvSpPr>
          <p:cNvPr id="49" name="TextBox 48"/>
          <p:cNvSpPr txBox="1"/>
          <p:nvPr/>
        </p:nvSpPr>
        <p:spPr>
          <a:xfrm>
            <a:off x="3108182" y="2179486"/>
            <a:ext cx="778018" cy="646331"/>
          </a:xfrm>
          <a:prstGeom prst="rect">
            <a:avLst/>
          </a:prstGeom>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3600" i="1" dirty="0" err="1" smtClean="0"/>
              <a:t>s</a:t>
            </a:r>
            <a:r>
              <a:rPr lang="en-US" altLang="zh-TW" i="1" dirty="0" err="1" smtClean="0"/>
              <a:t>Y</a:t>
            </a:r>
            <a:r>
              <a:rPr lang="en-US" altLang="zh-HK" i="1" dirty="0" err="1" smtClean="0"/>
              <a:t>|X</a:t>
            </a:r>
            <a:endParaRPr lang="zh-HK" altLang="en-US" i="1" dirty="0"/>
          </a:p>
        </p:txBody>
      </p:sp>
      <p:sp>
        <p:nvSpPr>
          <p:cNvPr id="33" name="TextBox 32"/>
          <p:cNvSpPr txBox="1"/>
          <p:nvPr/>
        </p:nvSpPr>
        <p:spPr>
          <a:xfrm>
            <a:off x="1752600" y="4121496"/>
            <a:ext cx="5105400" cy="707886"/>
          </a:xfrm>
          <a:prstGeom prst="rect">
            <a:avLst/>
          </a:prstGeom>
          <a:solidFill>
            <a:srgbClr val="EEECE1"/>
          </a:solidFill>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4000" i="1" dirty="0" err="1" smtClean="0"/>
              <a:t>s</a:t>
            </a:r>
            <a:r>
              <a:rPr lang="en-US" altLang="zh-HK" sz="2000" i="1" dirty="0" err="1" smtClean="0"/>
              <a:t>X</a:t>
            </a:r>
            <a:r>
              <a:rPr lang="en-US" sz="2800" dirty="0" smtClean="0"/>
              <a:t>: </a:t>
            </a:r>
            <a:r>
              <a:rPr lang="en-US" sz="2800" dirty="0" err="1" smtClean="0"/>
              <a:t>Prob</a:t>
            </a:r>
            <a:r>
              <a:rPr lang="en-US" sz="2800" dirty="0" smtClean="0"/>
              <a:t>(</a:t>
            </a:r>
            <a:r>
              <a:rPr lang="en-US" sz="2800" i="1" dirty="0">
                <a:cs typeface="Arial"/>
              </a:rPr>
              <a:t>d</a:t>
            </a:r>
            <a:r>
              <a:rPr lang="en-US" sz="2800" i="1" baseline="-25000" dirty="0">
                <a:cs typeface="Arial"/>
              </a:rPr>
              <a:t>2</a:t>
            </a:r>
            <a:r>
              <a:rPr lang="en-US" sz="2800" i="1" dirty="0">
                <a:cs typeface="Arial"/>
              </a:rPr>
              <a:t> </a:t>
            </a:r>
            <a:r>
              <a:rPr lang="en-US" sz="2800" dirty="0"/>
              <a:t>interacts with </a:t>
            </a:r>
            <a:r>
              <a:rPr lang="en-US" sz="2800" i="1" dirty="0">
                <a:cs typeface="Arial"/>
              </a:rPr>
              <a:t>st</a:t>
            </a:r>
            <a:r>
              <a:rPr lang="en-US" sz="2800" i="1" baseline="-25000" dirty="0">
                <a:cs typeface="Arial"/>
              </a:rPr>
              <a:t>1</a:t>
            </a:r>
            <a:r>
              <a:rPr lang="en-US" sz="2800" dirty="0"/>
              <a:t>)</a:t>
            </a:r>
          </a:p>
        </p:txBody>
      </p:sp>
      <p:sp>
        <p:nvSpPr>
          <p:cNvPr id="34" name="TextBox 33"/>
          <p:cNvSpPr txBox="1"/>
          <p:nvPr/>
        </p:nvSpPr>
        <p:spPr>
          <a:xfrm>
            <a:off x="152400" y="4959696"/>
            <a:ext cx="6705600" cy="584776"/>
          </a:xfrm>
          <a:prstGeom prst="rect">
            <a:avLst/>
          </a:prstGeom>
          <a:solidFill>
            <a:srgbClr val="EEECE1"/>
          </a:solidFill>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3200" i="1" dirty="0" err="1" smtClean="0"/>
              <a:t>s</a:t>
            </a:r>
            <a:r>
              <a:rPr lang="en-US" altLang="zh-TW" sz="1600" i="1" dirty="0" err="1" smtClean="0"/>
              <a:t>Y</a:t>
            </a:r>
            <a:r>
              <a:rPr lang="en-US" altLang="zh-HK" sz="1600" i="1" dirty="0" err="1" smtClean="0"/>
              <a:t>|</a:t>
            </a:r>
            <a:r>
              <a:rPr lang="en-US" altLang="zh-HK" sz="1600" i="1" dirty="0" err="1"/>
              <a:t>X</a:t>
            </a:r>
            <a:r>
              <a:rPr lang="en-US" sz="2000" dirty="0" smtClean="0"/>
              <a:t>: </a:t>
            </a:r>
            <a:r>
              <a:rPr lang="en-US" sz="2000" dirty="0" err="1" smtClean="0"/>
              <a:t>Prob</a:t>
            </a:r>
            <a:r>
              <a:rPr lang="en-US" sz="2000" dirty="0" smtClean="0"/>
              <a:t>(</a:t>
            </a:r>
            <a:r>
              <a:rPr lang="en-US" sz="2000" i="1" dirty="0">
                <a:cs typeface="Arial"/>
              </a:rPr>
              <a:t>d</a:t>
            </a:r>
            <a:r>
              <a:rPr lang="en-US" sz="2000" i="1" baseline="-25000" dirty="0">
                <a:cs typeface="Arial"/>
              </a:rPr>
              <a:t>2</a:t>
            </a:r>
            <a:r>
              <a:rPr lang="en-US" sz="2000" i="1" dirty="0">
                <a:cs typeface="Arial"/>
              </a:rPr>
              <a:t> </a:t>
            </a:r>
            <a:r>
              <a:rPr lang="en-US" sz="2000" dirty="0"/>
              <a:t>interacts </a:t>
            </a:r>
            <a:r>
              <a:rPr lang="en-US" sz="2000" dirty="0" smtClean="0"/>
              <a:t>with </a:t>
            </a:r>
            <a:r>
              <a:rPr lang="en-US" sz="2000" i="1" dirty="0" smtClean="0">
                <a:cs typeface="Arial"/>
              </a:rPr>
              <a:t>t</a:t>
            </a:r>
            <a:r>
              <a:rPr lang="en-US" sz="2000" i="1" baseline="-25000" dirty="0" smtClean="0">
                <a:cs typeface="Arial"/>
              </a:rPr>
              <a:t>2</a:t>
            </a:r>
            <a:r>
              <a:rPr lang="en-US" sz="2000" dirty="0" smtClean="0"/>
              <a:t> | </a:t>
            </a:r>
            <a:r>
              <a:rPr lang="en-US" sz="2000" i="1" dirty="0" smtClean="0">
                <a:cs typeface="Arial"/>
              </a:rPr>
              <a:t>d</a:t>
            </a:r>
            <a:r>
              <a:rPr lang="en-US" sz="2000" i="1" baseline="-25000" dirty="0" smtClean="0">
                <a:cs typeface="Arial"/>
              </a:rPr>
              <a:t>2</a:t>
            </a:r>
            <a:r>
              <a:rPr lang="en-US" sz="2000" i="1" dirty="0" smtClean="0">
                <a:cs typeface="Arial"/>
              </a:rPr>
              <a:t> </a:t>
            </a:r>
            <a:r>
              <a:rPr lang="en-US" sz="2000" dirty="0"/>
              <a:t>interacts with </a:t>
            </a:r>
            <a:r>
              <a:rPr lang="en-US" sz="2000" i="1" dirty="0">
                <a:cs typeface="Arial"/>
              </a:rPr>
              <a:t>st</a:t>
            </a:r>
            <a:r>
              <a:rPr lang="en-US" sz="2000" i="1" baseline="-25000" dirty="0">
                <a:cs typeface="Arial"/>
              </a:rPr>
              <a:t>1</a:t>
            </a:r>
            <a:r>
              <a:rPr lang="en-US" sz="2000" dirty="0" smtClean="0"/>
              <a:t>)</a:t>
            </a:r>
            <a:endParaRPr lang="en-US" sz="2000" dirty="0"/>
          </a:p>
        </p:txBody>
      </p:sp>
      <p:sp>
        <p:nvSpPr>
          <p:cNvPr id="41" name="TextBox 40"/>
          <p:cNvSpPr txBox="1"/>
          <p:nvPr/>
        </p:nvSpPr>
        <p:spPr>
          <a:xfrm>
            <a:off x="7696020" y="5205917"/>
            <a:ext cx="546450" cy="400110"/>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2000" dirty="0" smtClean="0"/>
              <a:t>?</a:t>
            </a:r>
            <a:endParaRPr lang="zh-HK" altLang="en-US" sz="2000" dirty="0"/>
          </a:p>
        </p:txBody>
      </p:sp>
      <p:sp>
        <p:nvSpPr>
          <p:cNvPr id="36" name="TextBox 35"/>
          <p:cNvSpPr txBox="1"/>
          <p:nvPr/>
        </p:nvSpPr>
        <p:spPr>
          <a:xfrm>
            <a:off x="152400" y="5736341"/>
            <a:ext cx="6705600" cy="707886"/>
          </a:xfrm>
          <a:prstGeom prst="rect">
            <a:avLst/>
          </a:prstGeom>
          <a:solidFill>
            <a:srgbClr val="EEECE1"/>
          </a:solidFill>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4000" i="1" dirty="0" err="1" smtClean="0"/>
              <a:t>s</a:t>
            </a:r>
            <a:r>
              <a:rPr lang="en-US" altLang="zh-HK" sz="2000" i="1" dirty="0" err="1" smtClean="0"/>
              <a:t>X</a:t>
            </a:r>
            <a:r>
              <a:rPr lang="en-US" altLang="zh-HK" sz="4000" i="1" dirty="0" err="1" smtClean="0"/>
              <a:t>s</a:t>
            </a:r>
            <a:r>
              <a:rPr lang="en-US" altLang="zh-HK" sz="2000" i="1" dirty="0" err="1" smtClean="0"/>
              <a:t>Y|X</a:t>
            </a:r>
            <a:r>
              <a:rPr lang="en-US" sz="2800" dirty="0" smtClean="0"/>
              <a:t>: </a:t>
            </a:r>
            <a:r>
              <a:rPr lang="en-US" sz="2800" dirty="0" err="1" smtClean="0"/>
              <a:t>Prob</a:t>
            </a:r>
            <a:r>
              <a:rPr lang="en-US" sz="2800" dirty="0" smtClean="0"/>
              <a:t>(</a:t>
            </a:r>
            <a:r>
              <a:rPr lang="en-US" sz="2800" i="1" dirty="0">
                <a:cs typeface="Arial"/>
              </a:rPr>
              <a:t>d</a:t>
            </a:r>
            <a:r>
              <a:rPr lang="en-US" sz="2800" i="1" baseline="-25000" dirty="0">
                <a:cs typeface="Arial"/>
              </a:rPr>
              <a:t>2</a:t>
            </a:r>
            <a:r>
              <a:rPr lang="en-US" sz="2800" i="1" dirty="0">
                <a:cs typeface="Arial"/>
              </a:rPr>
              <a:t> </a:t>
            </a:r>
            <a:r>
              <a:rPr lang="en-US" sz="2800" dirty="0"/>
              <a:t>interacts </a:t>
            </a:r>
            <a:r>
              <a:rPr lang="en-US" sz="2800" dirty="0" smtClean="0"/>
              <a:t>with </a:t>
            </a:r>
            <a:r>
              <a:rPr lang="en-US" sz="2800" i="1" dirty="0" smtClean="0">
                <a:cs typeface="Arial"/>
              </a:rPr>
              <a:t>t</a:t>
            </a:r>
            <a:r>
              <a:rPr lang="en-US" sz="2800" i="1" baseline="-25000" dirty="0" smtClean="0">
                <a:cs typeface="Arial"/>
              </a:rPr>
              <a:t>2</a:t>
            </a:r>
            <a:r>
              <a:rPr lang="en-US" sz="2800" dirty="0" smtClean="0"/>
              <a:t> in </a:t>
            </a:r>
            <a:r>
              <a:rPr lang="en-US" sz="2800" i="1" dirty="0" smtClean="0">
                <a:cs typeface="Arial"/>
              </a:rPr>
              <a:t>st</a:t>
            </a:r>
            <a:r>
              <a:rPr lang="en-US" sz="2800" i="1" baseline="-25000" dirty="0" smtClean="0">
                <a:cs typeface="Arial"/>
              </a:rPr>
              <a:t>1</a:t>
            </a:r>
            <a:r>
              <a:rPr lang="en-US" sz="2800" dirty="0" smtClean="0"/>
              <a:t>)</a:t>
            </a:r>
            <a:endParaRPr lang="en-US" sz="2800" dirty="0"/>
          </a:p>
        </p:txBody>
      </p:sp>
      <p:sp>
        <p:nvSpPr>
          <p:cNvPr id="43" name="TextBox 42"/>
          <p:cNvSpPr txBox="1"/>
          <p:nvPr/>
        </p:nvSpPr>
        <p:spPr>
          <a:xfrm>
            <a:off x="7467600" y="5148827"/>
            <a:ext cx="1066800" cy="523220"/>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HK" sz="2800" i="1" dirty="0" err="1" smtClean="0"/>
              <a:t>s</a:t>
            </a:r>
            <a:r>
              <a:rPr lang="en-US" altLang="zh-HK" sz="1400" i="1" dirty="0" err="1" smtClean="0"/>
              <a:t>X</a:t>
            </a:r>
            <a:r>
              <a:rPr lang="en-US" altLang="zh-HK" sz="2800" i="1" dirty="0" err="1" smtClean="0"/>
              <a:t>s</a:t>
            </a:r>
            <a:r>
              <a:rPr lang="en-US" altLang="zh-HK" sz="1400" i="1" dirty="0" err="1" smtClean="0"/>
              <a:t>Y|X</a:t>
            </a:r>
            <a:endParaRPr lang="zh-HK" altLang="en-US" sz="1400" dirty="0"/>
          </a:p>
        </p:txBody>
      </p:sp>
      <p:sp>
        <p:nvSpPr>
          <p:cNvPr id="46" name="TextBox 45"/>
          <p:cNvSpPr txBox="1"/>
          <p:nvPr/>
        </p:nvSpPr>
        <p:spPr>
          <a:xfrm>
            <a:off x="228600" y="228600"/>
            <a:ext cx="5486400" cy="584776"/>
          </a:xfrm>
          <a:prstGeom prst="rect">
            <a:avLst/>
          </a:prstGeom>
          <a:solidFill>
            <a:srgbClr val="EEECE1"/>
          </a:solidFill>
        </p:spPr>
        <p:txBody>
          <a:bodyPr wrap="square" rtlCol="0">
            <a:spAutoFit/>
          </a:bodyPr>
          <a:lstStyle/>
          <a:p>
            <a:r>
              <a:rPr lang="en-US" sz="3200" dirty="0" smtClean="0">
                <a:solidFill>
                  <a:srgbClr val="000000"/>
                </a:solidFill>
              </a:rPr>
              <a:t>For new drugs it is the same!</a:t>
            </a:r>
            <a:endParaRPr lang="en-US" sz="3200" dirty="0">
              <a:solidFill>
                <a:srgbClr val="000000"/>
              </a:solidFill>
            </a:endParaRPr>
          </a:p>
        </p:txBody>
      </p:sp>
    </p:spTree>
    <p:extLst>
      <p:ext uri="{BB962C8B-B14F-4D97-AF65-F5344CB8AC3E}">
        <p14:creationId xmlns:p14="http://schemas.microsoft.com/office/powerpoint/2010/main" val="2689019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3" grpId="0" animBg="1"/>
      <p:bldP spid="46" grpId="0" animBg="1"/>
      <p:bldP spid="4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4808" b="97756" l="1484" r="97033">
                        <a14:foregroundMark x1="22255" y1="71154" x2="22255" y2="71154"/>
                        <a14:foregroundMark x1="25223" y1="71154" x2="25223" y2="71154"/>
                        <a14:foregroundMark x1="31751" y1="38462" x2="31751" y2="38462"/>
                        <a14:foregroundMark x1="68546" y1="82692" x2="68546" y2="82692"/>
                        <a14:foregroundMark x1="51632" y1="87821" x2="51632" y2="87821"/>
                        <a14:foregroundMark x1="54303" y1="88782" x2="54303" y2="88782"/>
                        <a14:foregroundMark x1="62315" y1="88462" x2="62315" y2="88462"/>
                        <a14:foregroundMark x1="58457" y1="86859" x2="58457" y2="86859"/>
                        <a14:foregroundMark x1="70326" y1="87179" x2="70326" y2="87179"/>
                        <a14:foregroundMark x1="68843" y1="88782" x2="68843" y2="88782"/>
                        <a14:foregroundMark x1="66172" y1="88462" x2="66172" y2="88462"/>
                        <a14:foregroundMark x1="76558" y1="87821" x2="76558" y2="87821"/>
                        <a14:backgroundMark x1="98813" y1="88782" x2="98813" y2="88782"/>
                        <a14:backgroundMark x1="98813" y1="91346" x2="98813" y2="91346"/>
                        <a14:backgroundMark x1="98516" y1="95192" x2="98516" y2="95192"/>
                        <a14:backgroundMark x1="98813" y1="98718" x2="98813" y2="98718"/>
                        <a14:backgroundMark x1="2671" y1="89103" x2="2671" y2="89103"/>
                        <a14:backgroundMark x1="31454" y1="99038" x2="31454" y2="99038"/>
                      </a14:backgroundRemoval>
                    </a14:imgEffect>
                  </a14:imgLayer>
                </a14:imgProps>
              </a:ext>
              <a:ext uri="{28A0092B-C50C-407E-A947-70E740481C1C}">
                <a14:useLocalDpi xmlns:a14="http://schemas.microsoft.com/office/drawing/2010/main" val="0"/>
              </a:ext>
            </a:extLst>
          </a:blip>
          <a:stretch>
            <a:fillRect/>
          </a:stretch>
        </p:blipFill>
        <p:spPr>
          <a:xfrm>
            <a:off x="1752600" y="1371600"/>
            <a:ext cx="3910314" cy="3629181"/>
          </a:xfrm>
          <a:prstGeom prst="rect">
            <a:avLst/>
          </a:prstGeom>
        </p:spPr>
      </p:pic>
      <p:sp>
        <p:nvSpPr>
          <p:cNvPr id="5" name="Rectangle 4"/>
          <p:cNvSpPr/>
          <p:nvPr/>
        </p:nvSpPr>
        <p:spPr>
          <a:xfrm>
            <a:off x="1471914" y="3657600"/>
            <a:ext cx="6715300" cy="2000548"/>
          </a:xfrm>
          <a:prstGeom prst="rect">
            <a:avLst/>
          </a:prstGeom>
        </p:spPr>
        <p:txBody>
          <a:bodyPr wrap="none">
            <a:spAutoFit/>
          </a:bodyPr>
          <a:lstStyle/>
          <a:p>
            <a:pPr algn="r"/>
            <a:r>
              <a:rPr lang="zh-TW" altLang="en-US" sz="7200" dirty="0">
                <a:latin typeface="標楷體" pitchFamily="65" charset="-120"/>
                <a:ea typeface="標楷體" pitchFamily="65" charset="-120"/>
              </a:rPr>
              <a:t>神</a:t>
            </a:r>
            <a:r>
              <a:rPr lang="zh-TW" altLang="en-US" sz="7200" dirty="0" smtClean="0">
                <a:latin typeface="標楷體" pitchFamily="65" charset="-120"/>
                <a:ea typeface="標楷體" pitchFamily="65" charset="-120"/>
              </a:rPr>
              <a:t>農</a:t>
            </a:r>
            <a:r>
              <a:rPr lang="zh-TW" altLang="en-US" sz="8000" dirty="0" smtClean="0">
                <a:latin typeface="標楷體" pitchFamily="65" charset="-120"/>
                <a:ea typeface="標楷體" pitchFamily="65" charset="-120"/>
              </a:rPr>
              <a:t> </a:t>
            </a:r>
            <a:endParaRPr lang="en-US" altLang="zh-TW" sz="6600" dirty="0">
              <a:latin typeface="標楷體" pitchFamily="65" charset="-120"/>
              <a:ea typeface="標楷體" pitchFamily="65" charset="-120"/>
            </a:endParaRPr>
          </a:p>
          <a:p>
            <a:pPr algn="r"/>
            <a:r>
              <a:rPr lang="en-US" altLang="zh-TW" sz="4400" dirty="0" smtClean="0">
                <a:latin typeface="Times Roman" pitchFamily="18" charset="0"/>
                <a:ea typeface="標楷體" pitchFamily="65" charset="-120"/>
              </a:rPr>
              <a:t>(</a:t>
            </a:r>
            <a:r>
              <a:rPr lang="en-US" altLang="zh-TW" sz="4400" i="1" dirty="0" err="1" smtClean="0">
                <a:latin typeface="Times Roman" pitchFamily="18" charset="0"/>
                <a:ea typeface="標楷體" pitchFamily="65" charset="-120"/>
              </a:rPr>
              <a:t>shen</a:t>
            </a:r>
            <a:r>
              <a:rPr lang="en-US" altLang="zh-TW" sz="4400" i="1" dirty="0" smtClean="0">
                <a:latin typeface="Times Roman" pitchFamily="18" charset="0"/>
                <a:ea typeface="標楷體" pitchFamily="65" charset="-120"/>
              </a:rPr>
              <a:t> </a:t>
            </a:r>
            <a:r>
              <a:rPr lang="en-US" altLang="zh-TW" sz="4400" i="1" dirty="0" err="1" smtClean="0">
                <a:latin typeface="Times Roman" pitchFamily="18" charset="0"/>
                <a:ea typeface="標楷體" pitchFamily="65" charset="-120"/>
              </a:rPr>
              <a:t>nong</a:t>
            </a:r>
            <a:r>
              <a:rPr lang="en-US" altLang="zh-TW" sz="4400" i="1" dirty="0" smtClean="0">
                <a:latin typeface="Times Roman" pitchFamily="18" charset="0"/>
                <a:ea typeface="標楷體" pitchFamily="65" charset="-120"/>
              </a:rPr>
              <a:t>; “divine farmer”</a:t>
            </a:r>
            <a:r>
              <a:rPr lang="en-US" altLang="zh-TW" sz="4400" dirty="0" smtClean="0">
                <a:latin typeface="Times Roman" pitchFamily="18" charset="0"/>
                <a:ea typeface="標楷體" pitchFamily="65" charset="-120"/>
              </a:rPr>
              <a:t>)</a:t>
            </a:r>
            <a:endParaRPr lang="en-US" sz="4400" dirty="0">
              <a:latin typeface="Times Roman" pitchFamily="18" charset="0"/>
              <a:ea typeface="標楷體" pitchFamily="65" charset="-120"/>
            </a:endParaRPr>
          </a:p>
        </p:txBody>
      </p:sp>
    </p:spTree>
    <p:extLst>
      <p:ext uri="{BB962C8B-B14F-4D97-AF65-F5344CB8AC3E}">
        <p14:creationId xmlns:p14="http://schemas.microsoft.com/office/powerpoint/2010/main" val="19171163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a:stCxn id="13" idx="3"/>
            <a:endCxn id="8" idx="1"/>
          </p:cNvCxnSpPr>
          <p:nvPr/>
        </p:nvCxnSpPr>
        <p:spPr>
          <a:xfrm>
            <a:off x="1575038" y="6093987"/>
            <a:ext cx="1091962" cy="125163"/>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12" idx="3"/>
            <a:endCxn id="8" idx="1"/>
          </p:cNvCxnSpPr>
          <p:nvPr/>
        </p:nvCxnSpPr>
        <p:spPr>
          <a:xfrm>
            <a:off x="1575039" y="4650604"/>
            <a:ext cx="1091961" cy="1568546"/>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12" idx="3"/>
            <a:endCxn id="6" idx="1"/>
          </p:cNvCxnSpPr>
          <p:nvPr/>
        </p:nvCxnSpPr>
        <p:spPr>
          <a:xfrm>
            <a:off x="1575039" y="4650604"/>
            <a:ext cx="1091961" cy="440447"/>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11" idx="3"/>
            <a:endCxn id="6" idx="1"/>
          </p:cNvCxnSpPr>
          <p:nvPr/>
        </p:nvCxnSpPr>
        <p:spPr>
          <a:xfrm>
            <a:off x="1575039" y="3234304"/>
            <a:ext cx="1091961" cy="1856747"/>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11" idx="3"/>
            <a:endCxn id="7" idx="1"/>
          </p:cNvCxnSpPr>
          <p:nvPr/>
        </p:nvCxnSpPr>
        <p:spPr>
          <a:xfrm>
            <a:off x="1575039" y="3234304"/>
            <a:ext cx="1098418" cy="587122"/>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11" idx="3"/>
            <a:endCxn id="4" idx="1"/>
          </p:cNvCxnSpPr>
          <p:nvPr/>
        </p:nvCxnSpPr>
        <p:spPr>
          <a:xfrm flipV="1">
            <a:off x="1575039" y="1761497"/>
            <a:ext cx="1078100" cy="1472807"/>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10" idx="3"/>
            <a:endCxn id="5" idx="1"/>
          </p:cNvCxnSpPr>
          <p:nvPr/>
        </p:nvCxnSpPr>
        <p:spPr>
          <a:xfrm>
            <a:off x="1575039" y="2055388"/>
            <a:ext cx="1098418" cy="756879"/>
          </a:xfrm>
          <a:prstGeom prst="line">
            <a:avLst/>
          </a:prstGeom>
          <a:ln w="19050" cmpd="sng"/>
        </p:spPr>
        <p:style>
          <a:lnRef idx="1">
            <a:schemeClr val="accent6"/>
          </a:lnRef>
          <a:fillRef idx="0">
            <a:schemeClr val="accent6"/>
          </a:fillRef>
          <a:effectRef idx="0">
            <a:schemeClr val="accent6"/>
          </a:effectRef>
          <a:fontRef idx="minor">
            <a:schemeClr val="tx1"/>
          </a:fontRef>
        </p:style>
      </p:cxnSp>
      <p:sp>
        <p:nvSpPr>
          <p:cNvPr id="4" name="Rounded Rectangle 3"/>
          <p:cNvSpPr/>
          <p:nvPr/>
        </p:nvSpPr>
        <p:spPr>
          <a:xfrm>
            <a:off x="2653139" y="1306709"/>
            <a:ext cx="906619" cy="909576"/>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1</a:t>
            </a:r>
          </a:p>
          <a:p>
            <a:pPr algn="ctr"/>
            <a:endParaRPr lang="en-US" sz="3600" dirty="0"/>
          </a:p>
        </p:txBody>
      </p:sp>
      <p:sp>
        <p:nvSpPr>
          <p:cNvPr id="5" name="Rounded Rectangle 4"/>
          <p:cNvSpPr/>
          <p:nvPr/>
        </p:nvSpPr>
        <p:spPr>
          <a:xfrm>
            <a:off x="2673457" y="2390065"/>
            <a:ext cx="886301" cy="84440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6" name="Rounded Rectangle 5"/>
          <p:cNvSpPr/>
          <p:nvPr/>
        </p:nvSpPr>
        <p:spPr>
          <a:xfrm>
            <a:off x="2667000" y="4648200"/>
            <a:ext cx="886300" cy="885702"/>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7" name="Rounded Rectangle 6"/>
          <p:cNvSpPr/>
          <p:nvPr/>
        </p:nvSpPr>
        <p:spPr>
          <a:xfrm>
            <a:off x="2673457" y="3407804"/>
            <a:ext cx="886301" cy="82724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4</a:t>
            </a:r>
          </a:p>
          <a:p>
            <a:pPr algn="ctr"/>
            <a:endParaRPr lang="en-US" sz="3600" dirty="0"/>
          </a:p>
        </p:txBody>
      </p:sp>
      <p:sp>
        <p:nvSpPr>
          <p:cNvPr id="8" name="Rounded Rectangle 7"/>
          <p:cNvSpPr/>
          <p:nvPr/>
        </p:nvSpPr>
        <p:spPr>
          <a:xfrm>
            <a:off x="2667000" y="5791200"/>
            <a:ext cx="886300" cy="855899"/>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5</a:t>
            </a:r>
          </a:p>
          <a:p>
            <a:pPr algn="ctr"/>
            <a:endParaRPr lang="en-US" sz="3600" dirty="0"/>
          </a:p>
        </p:txBody>
      </p:sp>
      <p:sp>
        <p:nvSpPr>
          <p:cNvPr id="10" name="Rounded Rectangle 9"/>
          <p:cNvSpPr/>
          <p:nvPr/>
        </p:nvSpPr>
        <p:spPr>
          <a:xfrm>
            <a:off x="543575" y="1519975"/>
            <a:ext cx="1031464"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a:latin typeface="Arial"/>
                <a:cs typeface="Arial"/>
              </a:rPr>
              <a:t>d</a:t>
            </a:r>
            <a:r>
              <a:rPr lang="en-US" sz="3600" i="1" baseline="-25000" dirty="0" smtClean="0">
                <a:latin typeface="Arial"/>
                <a:cs typeface="Arial"/>
              </a:rPr>
              <a:t>1</a:t>
            </a:r>
          </a:p>
          <a:p>
            <a:pPr algn="ctr"/>
            <a:endParaRPr lang="en-US" sz="3600" dirty="0"/>
          </a:p>
        </p:txBody>
      </p:sp>
      <p:sp>
        <p:nvSpPr>
          <p:cNvPr id="11" name="Rounded Rectangle 10"/>
          <p:cNvSpPr/>
          <p:nvPr/>
        </p:nvSpPr>
        <p:spPr>
          <a:xfrm>
            <a:off x="543575" y="2710276"/>
            <a:ext cx="1031464" cy="1048056"/>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12" name="Rounded Rectangle 11"/>
          <p:cNvSpPr/>
          <p:nvPr/>
        </p:nvSpPr>
        <p:spPr>
          <a:xfrm>
            <a:off x="543575" y="4117581"/>
            <a:ext cx="1031464" cy="106604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13" name="Rounded Rectangle 12"/>
          <p:cNvSpPr/>
          <p:nvPr/>
        </p:nvSpPr>
        <p:spPr>
          <a:xfrm>
            <a:off x="543575" y="5558574"/>
            <a:ext cx="1031463"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4</a:t>
            </a:r>
            <a:endParaRPr lang="en-US" sz="3600" i="1" baseline="-25000" dirty="0" smtClean="0">
              <a:latin typeface="Arial"/>
              <a:cs typeface="Arial"/>
            </a:endParaRPr>
          </a:p>
          <a:p>
            <a:pPr algn="ctr"/>
            <a:endParaRPr lang="en-US" sz="3600" dirty="0"/>
          </a:p>
        </p:txBody>
      </p:sp>
      <p:graphicFrame>
        <p:nvGraphicFramePr>
          <p:cNvPr id="38" name="Table 37"/>
          <p:cNvGraphicFramePr>
            <a:graphicFrameLocks noGrp="1"/>
          </p:cNvGraphicFramePr>
          <p:nvPr>
            <p:extLst>
              <p:ext uri="{D42A27DB-BD31-4B8C-83A1-F6EECF244321}">
                <p14:modId xmlns:p14="http://schemas.microsoft.com/office/powerpoint/2010/main" val="3061273722"/>
              </p:ext>
            </p:extLst>
          </p:nvPr>
        </p:nvGraphicFramePr>
        <p:xfrm>
          <a:off x="5308264" y="1001674"/>
          <a:ext cx="3335298" cy="2590799"/>
        </p:xfrm>
        <a:graphic>
          <a:graphicData uri="http://schemas.openxmlformats.org/drawingml/2006/table">
            <a:tbl>
              <a:tblPr>
                <a:tableStyleId>{616DA210-FB5B-4158-B5E0-FEB733F419BA}</a:tableStyleId>
              </a:tblPr>
              <a:tblGrid>
                <a:gridCol w="555883"/>
                <a:gridCol w="555883"/>
                <a:gridCol w="555883"/>
                <a:gridCol w="555883"/>
                <a:gridCol w="555883"/>
                <a:gridCol w="555883"/>
              </a:tblGrid>
              <a:tr h="258467">
                <a:tc>
                  <a:txBody>
                    <a:bodyPr/>
                    <a:lstStyle/>
                    <a:p>
                      <a:pPr algn="ctr"/>
                      <a:endParaRPr lang="en-US" sz="2800" b="0" baseline="-25000" dirty="0">
                        <a:solidFill>
                          <a:srgbClr val="8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rgbClr val="800000"/>
                          </a:solidFill>
                        </a:rPr>
                        <a:t>t</a:t>
                      </a:r>
                      <a:r>
                        <a:rPr lang="en-US" sz="2800" b="0" baseline="-25000" dirty="0" smtClean="0">
                          <a:solidFill>
                            <a:srgbClr val="800000"/>
                          </a:solidFill>
                        </a:rPr>
                        <a:t>1</a:t>
                      </a:r>
                      <a:endParaRPr lang="en-US" sz="2800" b="0" baseline="-25000" dirty="0">
                        <a:solidFill>
                          <a:srgbClr val="800000"/>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rgbClr val="800000"/>
                          </a:solidFill>
                        </a:rPr>
                        <a:t>t</a:t>
                      </a:r>
                      <a:r>
                        <a:rPr lang="en-US" sz="2800" b="0" baseline="-25000" dirty="0" smtClean="0">
                          <a:solidFill>
                            <a:srgbClr val="800000"/>
                          </a:solidFill>
                        </a:rPr>
                        <a:t>2</a:t>
                      </a:r>
                      <a:endParaRPr lang="en-US" sz="2800" b="0" dirty="0">
                        <a:solidFill>
                          <a:srgbClr val="800000"/>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2">
                              <a:lumMod val="50000"/>
                            </a:schemeClr>
                          </a:solidFill>
                        </a:rPr>
                        <a:t>t</a:t>
                      </a:r>
                      <a:r>
                        <a:rPr lang="en-US" sz="2800" b="0" baseline="-25000" dirty="0" smtClean="0">
                          <a:solidFill>
                            <a:schemeClr val="tx2">
                              <a:lumMod val="50000"/>
                            </a:schemeClr>
                          </a:solidFill>
                        </a:rPr>
                        <a:t>3</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rgbClr val="800000"/>
                          </a:solidFill>
                        </a:rPr>
                        <a:t>t</a:t>
                      </a:r>
                      <a:r>
                        <a:rPr lang="en-US" sz="2800" b="0" baseline="-25000" dirty="0" smtClean="0">
                          <a:solidFill>
                            <a:srgbClr val="800000"/>
                          </a:solidFill>
                        </a:rPr>
                        <a:t>4</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2">
                              <a:lumMod val="50000"/>
                            </a:schemeClr>
                          </a:solidFill>
                        </a:rPr>
                        <a:t>t</a:t>
                      </a:r>
                      <a:r>
                        <a:rPr lang="en-US" sz="2800" b="0" baseline="-25000" dirty="0" smtClean="0">
                          <a:solidFill>
                            <a:schemeClr val="tx2">
                              <a:lumMod val="50000"/>
                            </a:schemeClr>
                          </a:solidFill>
                        </a:rPr>
                        <a:t>5</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Title 1"/>
          <p:cNvSpPr txBox="1">
            <a:spLocks/>
          </p:cNvSpPr>
          <p:nvPr/>
        </p:nvSpPr>
        <p:spPr>
          <a:xfrm>
            <a:off x="4838208" y="97922"/>
            <a:ext cx="410438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i="1" dirty="0" err="1" smtClean="0"/>
              <a:t>st</a:t>
            </a:r>
            <a:r>
              <a:rPr lang="en-US" sz="3200" i="1" dirty="0" smtClean="0"/>
              <a:t> = super-targets</a:t>
            </a:r>
            <a:endParaRPr lang="en-US" sz="3200" i="1" dirty="0"/>
          </a:p>
        </p:txBody>
      </p:sp>
      <p:sp>
        <p:nvSpPr>
          <p:cNvPr id="24" name="Rounded Rectangle 23"/>
          <p:cNvSpPr/>
          <p:nvPr/>
        </p:nvSpPr>
        <p:spPr>
          <a:xfrm>
            <a:off x="2518768" y="1219200"/>
            <a:ext cx="1175359" cy="3124200"/>
          </a:xfrm>
          <a:prstGeom prst="roundRect">
            <a:avLst/>
          </a:prstGeom>
          <a:noFill/>
          <a:ln>
            <a:solidFill>
              <a:schemeClr val="accent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25" name="Rounded Rectangle 24"/>
          <p:cNvSpPr/>
          <p:nvPr/>
        </p:nvSpPr>
        <p:spPr>
          <a:xfrm>
            <a:off x="2518768" y="4539227"/>
            <a:ext cx="1175359" cy="2242573"/>
          </a:xfrm>
          <a:prstGeom prst="roundRect">
            <a:avLst/>
          </a:prstGeom>
          <a:noFill/>
          <a:ln>
            <a:solidFill>
              <a:schemeClr val="tx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26" name="Rectangle 25"/>
          <p:cNvSpPr/>
          <p:nvPr/>
        </p:nvSpPr>
        <p:spPr>
          <a:xfrm>
            <a:off x="3810000" y="2577019"/>
            <a:ext cx="715260" cy="646331"/>
          </a:xfrm>
          <a:prstGeom prst="rect">
            <a:avLst/>
          </a:prstGeom>
        </p:spPr>
        <p:txBody>
          <a:bodyPr wrap="none">
            <a:spAutoFit/>
          </a:bodyPr>
          <a:lstStyle/>
          <a:p>
            <a:pPr algn="ctr"/>
            <a:r>
              <a:rPr lang="en-US" sz="3600" i="1" dirty="0" smtClean="0">
                <a:solidFill>
                  <a:srgbClr val="800000"/>
                </a:solidFill>
                <a:cs typeface="Arial"/>
              </a:rPr>
              <a:t>st</a:t>
            </a:r>
            <a:r>
              <a:rPr lang="en-US" sz="3600" i="1" baseline="-25000" dirty="0" smtClean="0">
                <a:solidFill>
                  <a:srgbClr val="800000"/>
                </a:solidFill>
                <a:cs typeface="Arial"/>
              </a:rPr>
              <a:t>1</a:t>
            </a:r>
            <a:endParaRPr lang="en-US" sz="3600" i="1" baseline="-25000" dirty="0">
              <a:solidFill>
                <a:srgbClr val="800000"/>
              </a:solidFill>
              <a:cs typeface="Arial"/>
            </a:endParaRPr>
          </a:p>
        </p:txBody>
      </p:sp>
      <p:sp>
        <p:nvSpPr>
          <p:cNvPr id="27" name="Rectangle 26"/>
          <p:cNvSpPr/>
          <p:nvPr/>
        </p:nvSpPr>
        <p:spPr>
          <a:xfrm>
            <a:off x="3810000" y="5313621"/>
            <a:ext cx="715260" cy="646331"/>
          </a:xfrm>
          <a:prstGeom prst="rect">
            <a:avLst/>
          </a:prstGeom>
        </p:spPr>
        <p:txBody>
          <a:bodyPr wrap="none">
            <a:spAutoFit/>
          </a:bodyPr>
          <a:lstStyle/>
          <a:p>
            <a:pPr algn="ctr"/>
            <a:r>
              <a:rPr lang="en-US" sz="3600" i="1" dirty="0" smtClean="0">
                <a:solidFill>
                  <a:schemeClr val="tx2">
                    <a:lumMod val="50000"/>
                  </a:schemeClr>
                </a:solidFill>
                <a:cs typeface="Arial"/>
              </a:rPr>
              <a:t>st</a:t>
            </a:r>
            <a:r>
              <a:rPr lang="en-US" sz="3600" i="1" baseline="-25000" dirty="0">
                <a:solidFill>
                  <a:schemeClr val="tx2">
                    <a:lumMod val="50000"/>
                  </a:schemeClr>
                </a:solidFill>
                <a:cs typeface="Arial"/>
              </a:rPr>
              <a:t>2</a:t>
            </a:r>
          </a:p>
        </p:txBody>
      </p:sp>
      <p:sp>
        <p:nvSpPr>
          <p:cNvPr id="36" name="Rounded Rectangle 35"/>
          <p:cNvSpPr/>
          <p:nvPr/>
        </p:nvSpPr>
        <p:spPr>
          <a:xfrm>
            <a:off x="5486400" y="5181600"/>
            <a:ext cx="886300" cy="885702"/>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6</a:t>
            </a:r>
            <a:endParaRPr lang="en-US" sz="3600" i="1" baseline="-25000" dirty="0" smtClean="0">
              <a:latin typeface="Arial"/>
              <a:cs typeface="Arial"/>
            </a:endParaRPr>
          </a:p>
          <a:p>
            <a:pPr algn="ctr"/>
            <a:endParaRPr lang="en-US" sz="3600" dirty="0"/>
          </a:p>
        </p:txBody>
      </p:sp>
      <p:sp>
        <p:nvSpPr>
          <p:cNvPr id="28" name="TextBox 27"/>
          <p:cNvSpPr txBox="1"/>
          <p:nvPr/>
        </p:nvSpPr>
        <p:spPr>
          <a:xfrm>
            <a:off x="152400" y="152400"/>
            <a:ext cx="4572000" cy="830997"/>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t>Cluster targets using similarities; Cluster = Super-target</a:t>
            </a:r>
            <a:endParaRPr lang="en-US" sz="2400" dirty="0"/>
          </a:p>
        </p:txBody>
      </p:sp>
    </p:spTree>
    <p:extLst>
      <p:ext uri="{BB962C8B-B14F-4D97-AF65-F5344CB8AC3E}">
        <p14:creationId xmlns:p14="http://schemas.microsoft.com/office/powerpoint/2010/main" val="16831917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a:stCxn id="13" idx="3"/>
            <a:endCxn id="8" idx="1"/>
          </p:cNvCxnSpPr>
          <p:nvPr/>
        </p:nvCxnSpPr>
        <p:spPr>
          <a:xfrm>
            <a:off x="1575038" y="6093987"/>
            <a:ext cx="1091962" cy="125163"/>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12" idx="3"/>
            <a:endCxn id="8" idx="1"/>
          </p:cNvCxnSpPr>
          <p:nvPr/>
        </p:nvCxnSpPr>
        <p:spPr>
          <a:xfrm>
            <a:off x="1575039" y="4650604"/>
            <a:ext cx="1091961" cy="1568546"/>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12" idx="3"/>
            <a:endCxn id="6" idx="1"/>
          </p:cNvCxnSpPr>
          <p:nvPr/>
        </p:nvCxnSpPr>
        <p:spPr>
          <a:xfrm>
            <a:off x="1575039" y="4650604"/>
            <a:ext cx="1091961" cy="440447"/>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11" idx="3"/>
            <a:endCxn id="6" idx="1"/>
          </p:cNvCxnSpPr>
          <p:nvPr/>
        </p:nvCxnSpPr>
        <p:spPr>
          <a:xfrm>
            <a:off x="1575039" y="3234304"/>
            <a:ext cx="1091961" cy="1856747"/>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11" idx="3"/>
            <a:endCxn id="7" idx="1"/>
          </p:cNvCxnSpPr>
          <p:nvPr/>
        </p:nvCxnSpPr>
        <p:spPr>
          <a:xfrm>
            <a:off x="1575039" y="3234304"/>
            <a:ext cx="1098418" cy="587122"/>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11" idx="3"/>
            <a:endCxn id="4" idx="1"/>
          </p:cNvCxnSpPr>
          <p:nvPr/>
        </p:nvCxnSpPr>
        <p:spPr>
          <a:xfrm flipV="1">
            <a:off x="1575039" y="1761497"/>
            <a:ext cx="1078100" cy="1472807"/>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10" idx="3"/>
            <a:endCxn id="5" idx="1"/>
          </p:cNvCxnSpPr>
          <p:nvPr/>
        </p:nvCxnSpPr>
        <p:spPr>
          <a:xfrm>
            <a:off x="1575039" y="2055388"/>
            <a:ext cx="1098418" cy="756879"/>
          </a:xfrm>
          <a:prstGeom prst="line">
            <a:avLst/>
          </a:prstGeom>
          <a:ln w="19050" cmpd="sng"/>
        </p:spPr>
        <p:style>
          <a:lnRef idx="1">
            <a:schemeClr val="accent6"/>
          </a:lnRef>
          <a:fillRef idx="0">
            <a:schemeClr val="accent6"/>
          </a:fillRef>
          <a:effectRef idx="0">
            <a:schemeClr val="accent6"/>
          </a:effectRef>
          <a:fontRef idx="minor">
            <a:schemeClr val="tx1"/>
          </a:fontRef>
        </p:style>
      </p:cxnSp>
      <p:sp>
        <p:nvSpPr>
          <p:cNvPr id="4" name="Rounded Rectangle 3"/>
          <p:cNvSpPr/>
          <p:nvPr/>
        </p:nvSpPr>
        <p:spPr>
          <a:xfrm>
            <a:off x="2653139" y="1306709"/>
            <a:ext cx="906619" cy="909576"/>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1</a:t>
            </a:r>
          </a:p>
          <a:p>
            <a:pPr algn="ctr"/>
            <a:endParaRPr lang="en-US" sz="3600" dirty="0"/>
          </a:p>
        </p:txBody>
      </p:sp>
      <p:sp>
        <p:nvSpPr>
          <p:cNvPr id="5" name="Rounded Rectangle 4"/>
          <p:cNvSpPr/>
          <p:nvPr/>
        </p:nvSpPr>
        <p:spPr>
          <a:xfrm>
            <a:off x="2673457" y="2390065"/>
            <a:ext cx="886301" cy="84440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6" name="Rounded Rectangle 5"/>
          <p:cNvSpPr/>
          <p:nvPr/>
        </p:nvSpPr>
        <p:spPr>
          <a:xfrm>
            <a:off x="2667000" y="4648200"/>
            <a:ext cx="886300" cy="885702"/>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7" name="Rounded Rectangle 6"/>
          <p:cNvSpPr/>
          <p:nvPr/>
        </p:nvSpPr>
        <p:spPr>
          <a:xfrm>
            <a:off x="2673457" y="3407804"/>
            <a:ext cx="886301" cy="827243"/>
          </a:xfrm>
          <a:prstGeom prst="round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4</a:t>
            </a:r>
          </a:p>
          <a:p>
            <a:pPr algn="ctr"/>
            <a:endParaRPr lang="en-US" sz="3600" dirty="0"/>
          </a:p>
        </p:txBody>
      </p:sp>
      <p:sp>
        <p:nvSpPr>
          <p:cNvPr id="8" name="Rounded Rectangle 7"/>
          <p:cNvSpPr/>
          <p:nvPr/>
        </p:nvSpPr>
        <p:spPr>
          <a:xfrm>
            <a:off x="2667000" y="5791200"/>
            <a:ext cx="886300" cy="855899"/>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5</a:t>
            </a:r>
          </a:p>
          <a:p>
            <a:pPr algn="ctr"/>
            <a:endParaRPr lang="en-US" sz="3600" dirty="0"/>
          </a:p>
        </p:txBody>
      </p:sp>
      <p:sp>
        <p:nvSpPr>
          <p:cNvPr id="10" name="Rounded Rectangle 9"/>
          <p:cNvSpPr/>
          <p:nvPr/>
        </p:nvSpPr>
        <p:spPr>
          <a:xfrm>
            <a:off x="543575" y="1519975"/>
            <a:ext cx="1031464"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a:latin typeface="Arial"/>
                <a:cs typeface="Arial"/>
              </a:rPr>
              <a:t>d</a:t>
            </a:r>
            <a:r>
              <a:rPr lang="en-US" sz="3600" i="1" baseline="-25000" dirty="0" smtClean="0">
                <a:latin typeface="Arial"/>
                <a:cs typeface="Arial"/>
              </a:rPr>
              <a:t>1</a:t>
            </a:r>
          </a:p>
          <a:p>
            <a:pPr algn="ctr"/>
            <a:endParaRPr lang="en-US" sz="3600" dirty="0"/>
          </a:p>
        </p:txBody>
      </p:sp>
      <p:sp>
        <p:nvSpPr>
          <p:cNvPr id="11" name="Rounded Rectangle 10"/>
          <p:cNvSpPr/>
          <p:nvPr/>
        </p:nvSpPr>
        <p:spPr>
          <a:xfrm>
            <a:off x="543575" y="2710276"/>
            <a:ext cx="1031464" cy="1048056"/>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12" name="Rounded Rectangle 11"/>
          <p:cNvSpPr/>
          <p:nvPr/>
        </p:nvSpPr>
        <p:spPr>
          <a:xfrm>
            <a:off x="543575" y="4117581"/>
            <a:ext cx="1031464" cy="106604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13" name="Rounded Rectangle 12"/>
          <p:cNvSpPr/>
          <p:nvPr/>
        </p:nvSpPr>
        <p:spPr>
          <a:xfrm>
            <a:off x="543575" y="5558574"/>
            <a:ext cx="1031463"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4</a:t>
            </a:r>
            <a:endParaRPr lang="en-US" sz="3600" i="1" baseline="-25000" dirty="0" smtClean="0">
              <a:latin typeface="Arial"/>
              <a:cs typeface="Arial"/>
            </a:endParaRPr>
          </a:p>
          <a:p>
            <a:pPr algn="ctr"/>
            <a:endParaRPr lang="en-US" sz="3600" dirty="0"/>
          </a:p>
        </p:txBody>
      </p:sp>
      <p:graphicFrame>
        <p:nvGraphicFramePr>
          <p:cNvPr id="38" name="Table 37"/>
          <p:cNvGraphicFramePr>
            <a:graphicFrameLocks noGrp="1"/>
          </p:cNvGraphicFramePr>
          <p:nvPr>
            <p:extLst>
              <p:ext uri="{D42A27DB-BD31-4B8C-83A1-F6EECF244321}">
                <p14:modId xmlns:p14="http://schemas.microsoft.com/office/powerpoint/2010/main" val="3142583589"/>
              </p:ext>
            </p:extLst>
          </p:nvPr>
        </p:nvGraphicFramePr>
        <p:xfrm>
          <a:off x="5308264" y="1001674"/>
          <a:ext cx="3335298" cy="2590799"/>
        </p:xfrm>
        <a:graphic>
          <a:graphicData uri="http://schemas.openxmlformats.org/drawingml/2006/table">
            <a:tbl>
              <a:tblPr>
                <a:tableStyleId>{616DA210-FB5B-4158-B5E0-FEB733F419BA}</a:tableStyleId>
              </a:tblPr>
              <a:tblGrid>
                <a:gridCol w="555883"/>
                <a:gridCol w="555883"/>
                <a:gridCol w="555883"/>
                <a:gridCol w="555883"/>
                <a:gridCol w="555883"/>
                <a:gridCol w="555883"/>
              </a:tblGrid>
              <a:tr h="258467">
                <a:tc>
                  <a:txBody>
                    <a:bodyPr/>
                    <a:lstStyle/>
                    <a:p>
                      <a:pPr algn="ctr"/>
                      <a:endParaRPr lang="en-US" sz="2800" b="0" baseline="-25000" dirty="0">
                        <a:solidFill>
                          <a:srgbClr val="8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rgbClr val="800000"/>
                          </a:solidFill>
                        </a:rPr>
                        <a:t>t</a:t>
                      </a:r>
                      <a:r>
                        <a:rPr lang="en-US" sz="2800" b="0" baseline="-25000" dirty="0" smtClean="0">
                          <a:solidFill>
                            <a:srgbClr val="800000"/>
                          </a:solidFill>
                        </a:rPr>
                        <a:t>1</a:t>
                      </a:r>
                      <a:endParaRPr lang="en-US" sz="2800" b="0" baseline="-25000" dirty="0">
                        <a:solidFill>
                          <a:srgbClr val="800000"/>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rgbClr val="800000"/>
                          </a:solidFill>
                        </a:rPr>
                        <a:t>t</a:t>
                      </a:r>
                      <a:r>
                        <a:rPr lang="en-US" sz="2800" b="0" baseline="-25000" dirty="0" smtClean="0">
                          <a:solidFill>
                            <a:srgbClr val="800000"/>
                          </a:solidFill>
                        </a:rPr>
                        <a:t>2</a:t>
                      </a:r>
                      <a:endParaRPr lang="en-US" sz="2800" b="0" dirty="0">
                        <a:solidFill>
                          <a:srgbClr val="800000"/>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2">
                              <a:lumMod val="50000"/>
                            </a:schemeClr>
                          </a:solidFill>
                        </a:rPr>
                        <a:t>t</a:t>
                      </a:r>
                      <a:r>
                        <a:rPr lang="en-US" sz="2800" b="0" baseline="-25000" dirty="0" smtClean="0">
                          <a:solidFill>
                            <a:schemeClr val="tx2">
                              <a:lumMod val="50000"/>
                            </a:schemeClr>
                          </a:solidFill>
                        </a:rPr>
                        <a:t>3</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rgbClr val="800000"/>
                          </a:solidFill>
                        </a:rPr>
                        <a:t>t</a:t>
                      </a:r>
                      <a:r>
                        <a:rPr lang="en-US" sz="2800" b="0" baseline="-25000" dirty="0" smtClean="0">
                          <a:solidFill>
                            <a:srgbClr val="800000"/>
                          </a:solidFill>
                        </a:rPr>
                        <a:t>4</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2">
                              <a:lumMod val="50000"/>
                            </a:schemeClr>
                          </a:solidFill>
                        </a:rPr>
                        <a:t>t</a:t>
                      </a:r>
                      <a:r>
                        <a:rPr lang="en-US" sz="2800" b="0" baseline="-25000" dirty="0" smtClean="0">
                          <a:solidFill>
                            <a:schemeClr val="tx2">
                              <a:lumMod val="50000"/>
                            </a:schemeClr>
                          </a:solidFill>
                        </a:rPr>
                        <a:t>5</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t>d</a:t>
                      </a:r>
                      <a:r>
                        <a:rPr lang="en-US" sz="2800" b="0" baseline="-25000" dirty="0" smtClean="0"/>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0</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t>1</a:t>
                      </a:r>
                      <a:endParaRPr lang="en-US" sz="2800" b="0"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Title 1"/>
          <p:cNvSpPr txBox="1">
            <a:spLocks/>
          </p:cNvSpPr>
          <p:nvPr/>
        </p:nvSpPr>
        <p:spPr>
          <a:xfrm>
            <a:off x="4838208" y="97922"/>
            <a:ext cx="410438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i="1" dirty="0" err="1" smtClean="0"/>
              <a:t>st</a:t>
            </a:r>
            <a:r>
              <a:rPr lang="en-US" sz="3200" i="1" dirty="0" smtClean="0"/>
              <a:t> = super-targets</a:t>
            </a:r>
            <a:endParaRPr lang="en-US" sz="3200" i="1" dirty="0"/>
          </a:p>
        </p:txBody>
      </p:sp>
      <p:sp>
        <p:nvSpPr>
          <p:cNvPr id="24" name="Rounded Rectangle 23"/>
          <p:cNvSpPr/>
          <p:nvPr/>
        </p:nvSpPr>
        <p:spPr>
          <a:xfrm>
            <a:off x="2518768" y="1219200"/>
            <a:ext cx="1175359" cy="3124200"/>
          </a:xfrm>
          <a:prstGeom prst="roundRect">
            <a:avLst/>
          </a:prstGeom>
          <a:noFill/>
          <a:ln>
            <a:solidFill>
              <a:schemeClr val="accent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25" name="Rounded Rectangle 24"/>
          <p:cNvSpPr/>
          <p:nvPr/>
        </p:nvSpPr>
        <p:spPr>
          <a:xfrm>
            <a:off x="2518768" y="4539227"/>
            <a:ext cx="2205632" cy="2242573"/>
          </a:xfrm>
          <a:prstGeom prst="roundRect">
            <a:avLst/>
          </a:prstGeom>
          <a:noFill/>
          <a:ln>
            <a:solidFill>
              <a:schemeClr val="tx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600" dirty="0" smtClean="0"/>
          </a:p>
          <a:p>
            <a:pPr algn="ctr"/>
            <a:endParaRPr lang="en-US" sz="3600" dirty="0"/>
          </a:p>
        </p:txBody>
      </p:sp>
      <p:sp>
        <p:nvSpPr>
          <p:cNvPr id="26" name="Rectangle 25"/>
          <p:cNvSpPr/>
          <p:nvPr/>
        </p:nvSpPr>
        <p:spPr>
          <a:xfrm>
            <a:off x="3810000" y="2577019"/>
            <a:ext cx="715260" cy="646331"/>
          </a:xfrm>
          <a:prstGeom prst="rect">
            <a:avLst/>
          </a:prstGeom>
        </p:spPr>
        <p:txBody>
          <a:bodyPr wrap="none">
            <a:spAutoFit/>
          </a:bodyPr>
          <a:lstStyle/>
          <a:p>
            <a:pPr algn="ctr"/>
            <a:r>
              <a:rPr lang="en-US" sz="3600" i="1" dirty="0" smtClean="0">
                <a:solidFill>
                  <a:srgbClr val="800000"/>
                </a:solidFill>
                <a:cs typeface="Arial"/>
              </a:rPr>
              <a:t>st</a:t>
            </a:r>
            <a:r>
              <a:rPr lang="en-US" sz="3600" i="1" baseline="-25000" dirty="0" smtClean="0">
                <a:solidFill>
                  <a:srgbClr val="800000"/>
                </a:solidFill>
                <a:cs typeface="Arial"/>
              </a:rPr>
              <a:t>1</a:t>
            </a:r>
            <a:endParaRPr lang="en-US" sz="3600" i="1" baseline="-25000" dirty="0">
              <a:solidFill>
                <a:srgbClr val="800000"/>
              </a:solidFill>
              <a:cs typeface="Arial"/>
            </a:endParaRPr>
          </a:p>
        </p:txBody>
      </p:sp>
      <p:sp>
        <p:nvSpPr>
          <p:cNvPr id="27" name="Rectangle 26"/>
          <p:cNvSpPr/>
          <p:nvPr/>
        </p:nvSpPr>
        <p:spPr>
          <a:xfrm>
            <a:off x="4847340" y="5830669"/>
            <a:ext cx="715260" cy="646331"/>
          </a:xfrm>
          <a:prstGeom prst="rect">
            <a:avLst/>
          </a:prstGeom>
        </p:spPr>
        <p:txBody>
          <a:bodyPr wrap="none">
            <a:spAutoFit/>
          </a:bodyPr>
          <a:lstStyle/>
          <a:p>
            <a:pPr algn="ctr"/>
            <a:r>
              <a:rPr lang="en-US" sz="3600" i="1" dirty="0" smtClean="0">
                <a:solidFill>
                  <a:schemeClr val="tx2">
                    <a:lumMod val="50000"/>
                  </a:schemeClr>
                </a:solidFill>
                <a:cs typeface="Arial"/>
              </a:rPr>
              <a:t>st</a:t>
            </a:r>
            <a:r>
              <a:rPr lang="en-US" sz="3600" i="1" baseline="-25000" dirty="0">
                <a:solidFill>
                  <a:schemeClr val="tx2">
                    <a:lumMod val="50000"/>
                  </a:schemeClr>
                </a:solidFill>
                <a:cs typeface="Arial"/>
              </a:rPr>
              <a:t>2</a:t>
            </a:r>
          </a:p>
        </p:txBody>
      </p:sp>
      <p:sp>
        <p:nvSpPr>
          <p:cNvPr id="31" name="Rounded Rectangle 30"/>
          <p:cNvSpPr/>
          <p:nvPr/>
        </p:nvSpPr>
        <p:spPr>
          <a:xfrm>
            <a:off x="3694127" y="5210298"/>
            <a:ext cx="886300" cy="885702"/>
          </a:xfrm>
          <a:prstGeom prst="roundRect">
            <a:avLst/>
          </a:pr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6</a:t>
            </a:r>
            <a:endParaRPr lang="en-US" sz="3600" i="1" baseline="-25000" dirty="0" smtClean="0">
              <a:latin typeface="Arial"/>
              <a:cs typeface="Arial"/>
            </a:endParaRPr>
          </a:p>
          <a:p>
            <a:pPr algn="ctr"/>
            <a:endParaRPr lang="en-US" sz="3600" dirty="0"/>
          </a:p>
        </p:txBody>
      </p:sp>
      <p:sp>
        <p:nvSpPr>
          <p:cNvPr id="32" name="TextBox 31"/>
          <p:cNvSpPr txBox="1"/>
          <p:nvPr/>
        </p:nvSpPr>
        <p:spPr>
          <a:xfrm>
            <a:off x="4953000" y="4114800"/>
            <a:ext cx="3962400" cy="1569660"/>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3200" dirty="0" smtClean="0"/>
              <a:t>A new target could be clustered into one of the super-targets</a:t>
            </a:r>
            <a:endParaRPr lang="en-US" sz="3200" dirty="0"/>
          </a:p>
        </p:txBody>
      </p:sp>
      <p:sp>
        <p:nvSpPr>
          <p:cNvPr id="28" name="TextBox 27"/>
          <p:cNvSpPr txBox="1"/>
          <p:nvPr/>
        </p:nvSpPr>
        <p:spPr>
          <a:xfrm>
            <a:off x="152400" y="152400"/>
            <a:ext cx="4572000" cy="830997"/>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t>Cluster targets using similarities; Cluster = Super-target</a:t>
            </a:r>
            <a:endParaRPr lang="en-US" sz="2400" dirty="0"/>
          </a:p>
        </p:txBody>
      </p:sp>
      <p:sp>
        <p:nvSpPr>
          <p:cNvPr id="33" name="TextBox 32"/>
          <p:cNvSpPr txBox="1"/>
          <p:nvPr/>
        </p:nvSpPr>
        <p:spPr>
          <a:xfrm>
            <a:off x="3429000" y="6019800"/>
            <a:ext cx="5486400" cy="584776"/>
          </a:xfrm>
          <a:prstGeom prst="rect">
            <a:avLst/>
          </a:prstGeom>
          <a:solidFill>
            <a:srgbClr val="EEECE1"/>
          </a:solidFill>
        </p:spPr>
        <p:txBody>
          <a:bodyPr wrap="square" rtlCol="0">
            <a:spAutoFit/>
          </a:bodyPr>
          <a:lstStyle/>
          <a:p>
            <a:r>
              <a:rPr lang="en-US" sz="3200" dirty="0" smtClean="0">
                <a:solidFill>
                  <a:srgbClr val="000000"/>
                </a:solidFill>
              </a:rPr>
              <a:t>For new drugs it is the same!</a:t>
            </a:r>
            <a:endParaRPr lang="en-US" sz="3200" dirty="0">
              <a:solidFill>
                <a:srgbClr val="000000"/>
              </a:solidFill>
            </a:endParaRPr>
          </a:p>
        </p:txBody>
      </p:sp>
    </p:spTree>
    <p:extLst>
      <p:ext uri="{BB962C8B-B14F-4D97-AF65-F5344CB8AC3E}">
        <p14:creationId xmlns:p14="http://schemas.microsoft.com/office/powerpoint/2010/main" val="182857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K" sz="4800" b="0" cap="none" dirty="0" smtClean="0"/>
              <a:t>Enhanced similarity measures for drugs and targets</a:t>
            </a:r>
            <a:endParaRPr lang="zh-HK" altLang="en-US" sz="4800" b="0" cap="none" dirty="0"/>
          </a:p>
        </p:txBody>
      </p:sp>
      <p:sp>
        <p:nvSpPr>
          <p:cNvPr id="3" name="Text Placeholder 2"/>
          <p:cNvSpPr>
            <a:spLocks noGrp="1"/>
          </p:cNvSpPr>
          <p:nvPr>
            <p:ph type="body" idx="1"/>
          </p:nvPr>
        </p:nvSpPr>
        <p:spPr/>
        <p:txBody>
          <a:bodyPr>
            <a:normAutofit/>
          </a:bodyPr>
          <a:lstStyle/>
          <a:p>
            <a:r>
              <a:rPr lang="en-US" altLang="zh-HK" sz="2800" i="1" dirty="0">
                <a:solidFill>
                  <a:schemeClr val="tx2">
                    <a:lumMod val="60000"/>
                    <a:lumOff val="40000"/>
                  </a:schemeClr>
                </a:solidFill>
              </a:rPr>
              <a:t>Our </a:t>
            </a:r>
            <a:r>
              <a:rPr lang="en-US" altLang="zh-HK" sz="2800" i="1" dirty="0" smtClean="0">
                <a:solidFill>
                  <a:schemeClr val="tx2">
                    <a:lumMod val="60000"/>
                    <a:lumOff val="40000"/>
                  </a:schemeClr>
                </a:solidFill>
              </a:rPr>
              <a:t>contribution #</a:t>
            </a:r>
            <a:r>
              <a:rPr lang="en-US" altLang="zh-HK" sz="2800" i="1" dirty="0">
                <a:solidFill>
                  <a:schemeClr val="tx2">
                    <a:lumMod val="60000"/>
                    <a:lumOff val="40000"/>
                  </a:schemeClr>
                </a:solidFill>
              </a:rPr>
              <a:t>2</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9390" b="98357" l="2500" r="100000">
                        <a14:foregroundMark x1="60000" y1="83333" x2="60000" y2="83333"/>
                        <a14:foregroundMark x1="59219" y1="82160" x2="59219" y2="82160"/>
                        <a14:foregroundMark x1="59062" y1="84272" x2="59062" y2="84272"/>
                        <a14:foregroundMark x1="56875" y1="83099" x2="56875" y2="83099"/>
                        <a14:foregroundMark x1="56094" y1="81221" x2="56094" y2="81221"/>
                        <a14:foregroundMark x1="57031" y1="80986" x2="57031" y2="80986"/>
                        <a14:foregroundMark x1="64375" y1="81690" x2="64375" y2="81690"/>
                        <a14:foregroundMark x1="67656" y1="80986" x2="67656" y2="80986"/>
                        <a14:foregroundMark x1="72344" y1="79812" x2="74375" y2="76995"/>
                        <a14:foregroundMark x1="72969" y1="76995" x2="72969" y2="76995"/>
                        <a14:foregroundMark x1="77188" y1="77700" x2="77188" y2="77700"/>
                        <a14:foregroundMark x1="86875" y1="77700" x2="86875" y2="77700"/>
                        <a14:foregroundMark x1="87969" y1="77230" x2="87969" y2="77230"/>
                        <a14:foregroundMark x1="88281" y1="77230" x2="89219" y2="76995"/>
                        <a14:foregroundMark x1="90469" y1="76526" x2="90469" y2="76526"/>
                        <a14:foregroundMark x1="78594" y1="77230" x2="78594" y2="77230"/>
                        <a14:foregroundMark x1="76094" y1="78169" x2="76094" y2="78169"/>
                        <a14:foregroundMark x1="77656" y1="90141" x2="76406" y2="90141"/>
                        <a14:foregroundMark x1="77969" y1="90141" x2="77969" y2="90141"/>
                        <a14:foregroundMark x1="80938" y1="88967" x2="80938" y2="88967"/>
                        <a14:foregroundMark x1="81406" y1="88967" x2="81406" y2="88967"/>
                        <a14:foregroundMark x1="75313" y1="89671" x2="75313" y2="89671"/>
                        <a14:foregroundMark x1="74219" y1="89671" x2="74219" y2="89671"/>
                        <a14:foregroundMark x1="91719" y1="87793" x2="91719" y2="87793"/>
                        <a14:foregroundMark x1="92031" y1="87793" x2="92031" y2="87793"/>
                        <a14:foregroundMark x1="93906" y1="87793" x2="94688" y2="87793"/>
                        <a14:foregroundMark x1="98438" y1="87559" x2="98438" y2="87559"/>
                        <a14:foregroundMark x1="93594" y1="96479" x2="93594" y2="96479"/>
                        <a14:foregroundMark x1="92813" y1="96244" x2="92813" y2="96244"/>
                        <a14:foregroundMark x1="91875" y1="96244" x2="91875" y2="96244"/>
                        <a14:foregroundMark x1="92656" y1="96714" x2="92656" y2="96714"/>
                        <a14:foregroundMark x1="74219" y1="91315" x2="74219" y2="91315"/>
                        <a14:foregroundMark x1="73750" y1="91080" x2="73750" y2="91080"/>
                        <a14:foregroundMark x1="78125" y1="87793" x2="78125" y2="87793"/>
                        <a14:foregroundMark x1="76250" y1="87793" x2="76250" y2="87793"/>
                        <a14:foregroundMark x1="83906" y1="75587" x2="83906" y2="75587"/>
                        <a14:foregroundMark x1="80938" y1="77230" x2="80938" y2="77230"/>
                        <a14:foregroundMark x1="56719" y1="77700" x2="56719" y2="77700"/>
                        <a14:foregroundMark x1="55000" y1="78169" x2="55000" y2="78169"/>
                        <a14:foregroundMark x1="52969" y1="76526" x2="52969" y2="76526"/>
                        <a14:foregroundMark x1="52969" y1="75117" x2="52969" y2="75117"/>
                        <a14:foregroundMark x1="9844" y1="67840" x2="9844" y2="67840"/>
                        <a14:foregroundMark x1="12344" y1="63850" x2="12344" y2="63850"/>
                        <a14:foregroundMark x1="13750" y1="62207" x2="13750" y2="62207"/>
                        <a14:foregroundMark x1="31250" y1="50235" x2="31250" y2="50235"/>
                        <a14:foregroundMark x1="64375" y1="47418" x2="64375" y2="47418"/>
                        <a14:foregroundMark x1="79531" y1="48826" x2="79531" y2="48826"/>
                        <a14:foregroundMark x1="81250" y1="48122" x2="81250" y2="48122"/>
                        <a14:foregroundMark x1="82031" y1="47418" x2="82031" y2="47418"/>
                        <a14:foregroundMark x1="73594" y1="47887" x2="73594" y2="47887"/>
                        <a14:foregroundMark x1="73594" y1="47887" x2="73594" y2="47887"/>
                        <a14:foregroundMark x1="66719" y1="48592" x2="66719" y2="48592"/>
                        <a14:foregroundMark x1="63281" y1="48592" x2="63281" y2="48592"/>
                        <a14:foregroundMark x1="62031" y1="48592" x2="62031" y2="48592"/>
                        <a14:foregroundMark x1="59375" y1="47183" x2="59375" y2="47183"/>
                        <a14:foregroundMark x1="59531" y1="47183" x2="59531" y2="47183"/>
                        <a14:foregroundMark x1="62031" y1="45305" x2="62031" y2="45305"/>
                        <a14:foregroundMark x1="56094" y1="45775" x2="56094" y2="45775"/>
                        <a14:foregroundMark x1="54063" y1="46244" x2="54063" y2="46244"/>
                        <a14:foregroundMark x1="50781" y1="46479" x2="50781" y2="46479"/>
                        <a14:foregroundMark x1="50625" y1="46714" x2="50625" y2="46714"/>
                        <a14:foregroundMark x1="50000" y1="47887" x2="50000" y2="47887"/>
                        <a14:foregroundMark x1="52188" y1="49061" x2="52188" y2="49061"/>
                        <a14:foregroundMark x1="51563" y1="50000" x2="51563" y2="50000"/>
                        <a14:foregroundMark x1="56719" y1="52817" x2="56719" y2="52817"/>
                        <a14:foregroundMark x1="49063" y1="50469" x2="48281" y2="50235"/>
                        <a14:foregroundMark x1="43594" y1="48826" x2="43594" y2="48826"/>
                        <a14:foregroundMark x1="38906" y1="48122" x2="38906" y2="48122"/>
                        <a14:foregroundMark x1="38438" y1="48122" x2="38438" y2="48122"/>
                        <a14:foregroundMark x1="33125" y1="47887" x2="33125" y2="47887"/>
                        <a14:foregroundMark x1="30938" y1="47887" x2="30938" y2="47887"/>
                        <a14:foregroundMark x1="30156" y1="48122" x2="30156" y2="48122"/>
                        <a14:foregroundMark x1="28594" y1="48592" x2="28594" y2="48592"/>
                        <a14:foregroundMark x1="27500" y1="49061" x2="27500" y2="49061"/>
                        <a14:foregroundMark x1="27031" y1="49296" x2="27031" y2="49296"/>
                        <a14:foregroundMark x1="26719" y1="49296" x2="26719" y2="49296"/>
                        <a14:foregroundMark x1="24219" y1="49765" x2="24219" y2="49765"/>
                        <a14:foregroundMark x1="24063" y1="50000" x2="24063" y2="50000"/>
                        <a14:foregroundMark x1="24688" y1="51643" x2="24688" y2="51643"/>
                        <a14:foregroundMark x1="23281" y1="53052" x2="23281" y2="53052"/>
                        <a14:foregroundMark x1="22344" y1="52817" x2="22344" y2="52817"/>
                        <a14:foregroundMark x1="68281" y1="49296" x2="68281" y2="49296"/>
                        <a14:foregroundMark x1="69688" y1="48592" x2="69688" y2="48592"/>
                        <a14:foregroundMark x1="67500" y1="46714" x2="67500" y2="46714"/>
                        <a14:foregroundMark x1="66719" y1="46244" x2="66719" y2="46244"/>
                        <a14:foregroundMark x1="63281" y1="44836" x2="63906" y2="44836"/>
                        <a14:foregroundMark x1="63750" y1="44836" x2="63750" y2="44836"/>
                        <a14:foregroundMark x1="65625" y1="44836" x2="65625" y2="44836"/>
                        <a14:foregroundMark x1="66563" y1="44836" x2="66563" y2="44836"/>
                        <a14:foregroundMark x1="65313" y1="44836" x2="65313" y2="44836"/>
                        <a14:foregroundMark x1="61250" y1="44601" x2="61250" y2="44601"/>
                        <a14:foregroundMark x1="57656" y1="44131" x2="57656" y2="44131"/>
                        <a14:foregroundMark x1="59375" y1="43897" x2="59375" y2="43897"/>
                      </a14:backgroundRemoval>
                    </a14:imgEffect>
                  </a14:imgLayer>
                </a14:imgProps>
              </a:ext>
              <a:ext uri="{28A0092B-C50C-407E-A947-70E740481C1C}">
                <a14:useLocalDpi xmlns:a14="http://schemas.microsoft.com/office/drawing/2010/main" val="0"/>
              </a:ext>
            </a:extLst>
          </a:blip>
          <a:stretch>
            <a:fillRect/>
          </a:stretch>
        </p:blipFill>
        <p:spPr>
          <a:xfrm>
            <a:off x="4876800" y="3859768"/>
            <a:ext cx="4267200" cy="2840355"/>
          </a:xfrm>
          <a:prstGeom prst="rect">
            <a:avLst/>
          </a:prstGeom>
        </p:spPr>
      </p:pic>
    </p:spTree>
    <p:extLst>
      <p:ext uri="{BB962C8B-B14F-4D97-AF65-F5344CB8AC3E}">
        <p14:creationId xmlns:p14="http://schemas.microsoft.com/office/powerpoint/2010/main" val="216605217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smtClean="0"/>
              <a:t>Existing similarity measures</a:t>
            </a:r>
            <a:endParaRPr lang="zh-HK" altLang="en-US" dirty="0"/>
          </a:p>
        </p:txBody>
      </p:sp>
      <p:sp>
        <p:nvSpPr>
          <p:cNvPr id="3" name="Content Placeholder 2"/>
          <p:cNvSpPr>
            <a:spLocks noGrp="1"/>
          </p:cNvSpPr>
          <p:nvPr>
            <p:ph idx="1"/>
          </p:nvPr>
        </p:nvSpPr>
        <p:spPr>
          <a:xfrm>
            <a:off x="381000" y="1519558"/>
            <a:ext cx="8458200" cy="3763963"/>
          </a:xfrm>
        </p:spPr>
        <p:txBody>
          <a:bodyPr>
            <a:normAutofit/>
          </a:bodyPr>
          <a:lstStyle/>
          <a:p>
            <a:pPr marL="0" indent="0">
              <a:buNone/>
            </a:pPr>
            <a:r>
              <a:rPr lang="en-US" altLang="zh-HK" b="1" dirty="0" smtClean="0">
                <a:solidFill>
                  <a:schemeClr val="tx2">
                    <a:lumMod val="60000"/>
                    <a:lumOff val="40000"/>
                  </a:schemeClr>
                </a:solidFill>
              </a:rPr>
              <a:t>Drugs: </a:t>
            </a:r>
            <a:r>
              <a:rPr lang="en-US" altLang="zh-HK" dirty="0" smtClean="0"/>
              <a:t>aligning the </a:t>
            </a:r>
            <a:r>
              <a:rPr lang="en-US" altLang="zh-HK" b="1" dirty="0" smtClean="0">
                <a:solidFill>
                  <a:schemeClr val="tx2">
                    <a:lumMod val="60000"/>
                    <a:lumOff val="40000"/>
                  </a:schemeClr>
                </a:solidFill>
              </a:rPr>
              <a:t>2D chemical structures</a:t>
            </a:r>
          </a:p>
          <a:p>
            <a:pPr marL="0" indent="0">
              <a:buNone/>
            </a:pPr>
            <a:endParaRPr lang="en-US" altLang="zh-HK" dirty="0" smtClean="0"/>
          </a:p>
          <a:p>
            <a:pPr marL="0" indent="0">
              <a:buNone/>
            </a:pPr>
            <a:endParaRPr lang="en-US" altLang="zh-HK" sz="2400" dirty="0" smtClean="0"/>
          </a:p>
          <a:p>
            <a:pPr marL="0" indent="0">
              <a:buNone/>
            </a:pPr>
            <a:endParaRPr lang="en-US" altLang="zh-HK" dirty="0" smtClean="0"/>
          </a:p>
          <a:p>
            <a:pPr marL="0" indent="0">
              <a:buNone/>
            </a:pPr>
            <a:endParaRPr lang="en-US" altLang="zh-HK" sz="1050" dirty="0" smtClean="0"/>
          </a:p>
          <a:p>
            <a:pPr marL="0" indent="0">
              <a:buNone/>
            </a:pPr>
            <a:r>
              <a:rPr lang="en-US" altLang="zh-HK" b="1" dirty="0" smtClean="0">
                <a:solidFill>
                  <a:schemeClr val="tx2">
                    <a:lumMod val="60000"/>
                    <a:lumOff val="40000"/>
                  </a:schemeClr>
                </a:solidFill>
              </a:rPr>
              <a:t>Targets: </a:t>
            </a:r>
            <a:r>
              <a:rPr lang="en-US" altLang="zh-HK" dirty="0" smtClean="0"/>
              <a:t>aligning the </a:t>
            </a:r>
            <a:r>
              <a:rPr lang="en-US" altLang="zh-HK" b="1" dirty="0" smtClean="0">
                <a:solidFill>
                  <a:schemeClr val="tx2">
                    <a:lumMod val="60000"/>
                    <a:lumOff val="40000"/>
                  </a:schemeClr>
                </a:solidFill>
              </a:rPr>
              <a:t>protein sequences</a:t>
            </a:r>
            <a:endParaRPr lang="zh-HK" altLang="en-US" b="1" dirty="0">
              <a:solidFill>
                <a:schemeClr val="tx2">
                  <a:lumMod val="60000"/>
                  <a:lumOff val="40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8178" y="2262287"/>
            <a:ext cx="1856296" cy="15621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2336105"/>
            <a:ext cx="3233058" cy="141446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0" y="4567115"/>
            <a:ext cx="3566748" cy="2129295"/>
          </a:xfrm>
          <a:prstGeom prst="rect">
            <a:avLst/>
          </a:prstGeom>
        </p:spPr>
      </p:pic>
    </p:spTree>
    <p:extLst>
      <p:ext uri="{BB962C8B-B14F-4D97-AF65-F5344CB8AC3E}">
        <p14:creationId xmlns:p14="http://schemas.microsoft.com/office/powerpoint/2010/main" val="26829351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762000"/>
            <a:ext cx="9029700" cy="1143000"/>
          </a:xfrm>
        </p:spPr>
        <p:txBody>
          <a:bodyPr>
            <a:noAutofit/>
          </a:bodyPr>
          <a:lstStyle/>
          <a:p>
            <a:r>
              <a:rPr lang="en-US" altLang="zh-HK" sz="4000" dirty="0" smtClean="0"/>
              <a:t>They </a:t>
            </a:r>
            <a:r>
              <a:rPr lang="en-US" altLang="zh-HK" sz="4000" dirty="0"/>
              <a:t>have </a:t>
            </a:r>
            <a:r>
              <a:rPr lang="en-US" altLang="zh-HK" sz="4000" dirty="0" smtClean="0"/>
              <a:t>low </a:t>
            </a:r>
            <a:r>
              <a:rPr lang="en-US" altLang="zh-HK" sz="4000" dirty="0"/>
              <a:t>structural </a:t>
            </a:r>
            <a:r>
              <a:rPr lang="en-US" altLang="zh-HK" sz="4000" dirty="0" smtClean="0"/>
              <a:t>similarity (0.275)</a:t>
            </a:r>
            <a:br>
              <a:rPr lang="en-US" altLang="zh-HK" sz="4000" dirty="0" smtClean="0"/>
            </a:br>
            <a:endParaRPr lang="zh-HK" altLang="en-US" sz="40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1000" y="1981200"/>
            <a:ext cx="8229600" cy="2057400"/>
          </a:xfrm>
        </p:spPr>
      </p:pic>
      <p:sp>
        <p:nvSpPr>
          <p:cNvPr id="5" name="TextBox 4"/>
          <p:cNvSpPr txBox="1"/>
          <p:nvPr/>
        </p:nvSpPr>
        <p:spPr>
          <a:xfrm>
            <a:off x="533400" y="6172200"/>
            <a:ext cx="6019800" cy="338554"/>
          </a:xfrm>
          <a:prstGeom prst="rect">
            <a:avLst/>
          </a:prstGeom>
          <a:noFill/>
        </p:spPr>
        <p:txBody>
          <a:bodyPr wrap="square" rtlCol="0">
            <a:spAutoFit/>
          </a:bodyPr>
          <a:lstStyle/>
          <a:p>
            <a:r>
              <a:rPr lang="en-US" altLang="zh-HK" sz="1600" i="1" dirty="0" smtClean="0"/>
              <a:t>* 2D chemical structures extracted from KEGG.</a:t>
            </a:r>
            <a:endParaRPr lang="zh-HK" altLang="en-US" sz="1600" i="1" dirty="0"/>
          </a:p>
        </p:txBody>
      </p:sp>
      <p:sp>
        <p:nvSpPr>
          <p:cNvPr id="9" name="Rectangle 8"/>
          <p:cNvSpPr/>
          <p:nvPr/>
        </p:nvSpPr>
        <p:spPr>
          <a:xfrm>
            <a:off x="2166395" y="1333500"/>
            <a:ext cx="5039810" cy="707886"/>
          </a:xfrm>
          <a:prstGeom prst="rect">
            <a:avLst/>
          </a:prstGeom>
        </p:spPr>
        <p:txBody>
          <a:bodyPr wrap="square">
            <a:spAutoFit/>
          </a:bodyPr>
          <a:lstStyle/>
          <a:p>
            <a:r>
              <a:rPr lang="en-US" altLang="zh-HK" sz="4000" dirty="0">
                <a:solidFill>
                  <a:srgbClr val="1F497D">
                    <a:lumMod val="60000"/>
                    <a:lumOff val="40000"/>
                  </a:srgbClr>
                </a:solidFill>
                <a:latin typeface="Impact"/>
                <a:cs typeface="+mj-cs"/>
              </a:rPr>
              <a:t>but</a:t>
            </a:r>
            <a:r>
              <a:rPr lang="en-US" altLang="zh-HK" sz="4000" dirty="0">
                <a:solidFill>
                  <a:prstClr val="black"/>
                </a:solidFill>
                <a:latin typeface="Impact"/>
                <a:cs typeface="+mj-cs"/>
              </a:rPr>
              <a:t> share many targets</a:t>
            </a:r>
            <a:endParaRPr lang="zh-HK" altLang="en-US" dirty="0"/>
          </a:p>
        </p:txBody>
      </p:sp>
      <p:sp>
        <p:nvSpPr>
          <p:cNvPr id="3" name="Rectangle 2"/>
          <p:cNvSpPr/>
          <p:nvPr/>
        </p:nvSpPr>
        <p:spPr>
          <a:xfrm>
            <a:off x="2133600" y="5181600"/>
            <a:ext cx="609600" cy="6096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3" idx="0"/>
          </p:cNvCxnSpPr>
          <p:nvPr/>
        </p:nvCxnSpPr>
        <p:spPr>
          <a:xfrm flipH="1" flipV="1">
            <a:off x="2057400" y="3733800"/>
            <a:ext cx="3810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3" idx="0"/>
          </p:cNvCxnSpPr>
          <p:nvPr/>
        </p:nvCxnSpPr>
        <p:spPr>
          <a:xfrm flipV="1">
            <a:off x="2438400" y="4038600"/>
            <a:ext cx="2743200" cy="11430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895600" y="5181600"/>
            <a:ext cx="609600" cy="6096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0"/>
          </p:cNvCxnSpPr>
          <p:nvPr/>
        </p:nvCxnSpPr>
        <p:spPr>
          <a:xfrm flipH="1" flipV="1">
            <a:off x="2057400" y="3733800"/>
            <a:ext cx="11430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0"/>
          </p:cNvCxnSpPr>
          <p:nvPr/>
        </p:nvCxnSpPr>
        <p:spPr>
          <a:xfrm flipV="1">
            <a:off x="3200400" y="4038600"/>
            <a:ext cx="1981200" cy="1143000"/>
          </a:xfrm>
          <a:prstGeom prst="line">
            <a:avLst/>
          </a:prstGeom>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3657600" y="5181600"/>
            <a:ext cx="609600" cy="6096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a:stCxn id="25" idx="0"/>
          </p:cNvCxnSpPr>
          <p:nvPr/>
        </p:nvCxnSpPr>
        <p:spPr>
          <a:xfrm flipH="1" flipV="1">
            <a:off x="2057400" y="3733800"/>
            <a:ext cx="19050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5" idx="0"/>
          </p:cNvCxnSpPr>
          <p:nvPr/>
        </p:nvCxnSpPr>
        <p:spPr>
          <a:xfrm flipV="1">
            <a:off x="3962400" y="4038600"/>
            <a:ext cx="1219200" cy="1143000"/>
          </a:xfrm>
          <a:prstGeom prst="line">
            <a:avLst/>
          </a:prstGeom>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419600" y="5181600"/>
            <a:ext cx="609600" cy="6096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a:stCxn id="32" idx="0"/>
          </p:cNvCxnSpPr>
          <p:nvPr/>
        </p:nvCxnSpPr>
        <p:spPr>
          <a:xfrm flipV="1">
            <a:off x="4724400" y="4038600"/>
            <a:ext cx="457200" cy="1143000"/>
          </a:xfrm>
          <a:prstGeom prst="line">
            <a:avLst/>
          </a:prstGeom>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5181600" y="5181600"/>
            <a:ext cx="609600" cy="6096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a:stCxn id="39" idx="0"/>
          </p:cNvCxnSpPr>
          <p:nvPr/>
        </p:nvCxnSpPr>
        <p:spPr>
          <a:xfrm flipH="1" flipV="1">
            <a:off x="2057400" y="3733800"/>
            <a:ext cx="34290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9" idx="0"/>
          </p:cNvCxnSpPr>
          <p:nvPr/>
        </p:nvCxnSpPr>
        <p:spPr>
          <a:xfrm flipH="1" flipV="1">
            <a:off x="5181600" y="4038600"/>
            <a:ext cx="304800" cy="1143000"/>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5943600" y="5181600"/>
            <a:ext cx="609600" cy="6096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0"/>
          </p:cNvCxnSpPr>
          <p:nvPr/>
        </p:nvCxnSpPr>
        <p:spPr>
          <a:xfrm flipH="1" flipV="1">
            <a:off x="2057400" y="3733800"/>
            <a:ext cx="41910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0"/>
          </p:cNvCxnSpPr>
          <p:nvPr/>
        </p:nvCxnSpPr>
        <p:spPr>
          <a:xfrm flipH="1" flipV="1">
            <a:off x="5181600" y="4038600"/>
            <a:ext cx="1066800" cy="1143000"/>
          </a:xfrm>
          <a:prstGeom prst="line">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6705600" y="5181600"/>
            <a:ext cx="609600" cy="6096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a:stCxn id="49" idx="0"/>
          </p:cNvCxnSpPr>
          <p:nvPr/>
        </p:nvCxnSpPr>
        <p:spPr>
          <a:xfrm flipH="1" flipV="1">
            <a:off x="2057400" y="3733800"/>
            <a:ext cx="4953000" cy="1447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9" idx="0"/>
          </p:cNvCxnSpPr>
          <p:nvPr/>
        </p:nvCxnSpPr>
        <p:spPr>
          <a:xfrm flipH="1" flipV="1">
            <a:off x="5181600" y="4038600"/>
            <a:ext cx="1828800" cy="1143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681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20" grpId="0" animBg="1"/>
      <p:bldP spid="25" grpId="0" animBg="1"/>
      <p:bldP spid="32" grpId="0" animBg="1"/>
      <p:bldP spid="39" grpId="0" animBg="1"/>
      <p:bldP spid="44"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762000"/>
            <a:ext cx="9029700" cy="1143000"/>
          </a:xfrm>
        </p:spPr>
        <p:txBody>
          <a:bodyPr>
            <a:noAutofit/>
          </a:bodyPr>
          <a:lstStyle/>
          <a:p>
            <a:r>
              <a:rPr lang="en-US" altLang="zh-HK" sz="4000" dirty="0" smtClean="0"/>
              <a:t>They </a:t>
            </a:r>
            <a:r>
              <a:rPr lang="en-US" altLang="zh-HK" sz="4000" dirty="0"/>
              <a:t>have </a:t>
            </a:r>
            <a:r>
              <a:rPr lang="en-US" altLang="zh-HK" sz="4000" dirty="0" smtClean="0"/>
              <a:t>low </a:t>
            </a:r>
            <a:r>
              <a:rPr lang="en-US" altLang="zh-HK" sz="4000" dirty="0"/>
              <a:t>structural </a:t>
            </a:r>
            <a:r>
              <a:rPr lang="en-US" altLang="zh-HK" sz="4000" dirty="0" smtClean="0"/>
              <a:t>similarity (0.275)</a:t>
            </a:r>
            <a:br>
              <a:rPr lang="en-US" altLang="zh-HK" sz="4000" dirty="0" smtClean="0"/>
            </a:br>
            <a:endParaRPr lang="zh-HK" altLang="en-US" sz="4000" dirty="0"/>
          </a:p>
        </p:txBody>
      </p:sp>
      <p:sp>
        <p:nvSpPr>
          <p:cNvPr id="5" name="TextBox 4"/>
          <p:cNvSpPr txBox="1"/>
          <p:nvPr/>
        </p:nvSpPr>
        <p:spPr>
          <a:xfrm>
            <a:off x="533400" y="6172200"/>
            <a:ext cx="6019800" cy="338554"/>
          </a:xfrm>
          <a:prstGeom prst="rect">
            <a:avLst/>
          </a:prstGeom>
          <a:noFill/>
        </p:spPr>
        <p:txBody>
          <a:bodyPr wrap="square" rtlCol="0">
            <a:spAutoFit/>
          </a:bodyPr>
          <a:lstStyle/>
          <a:p>
            <a:r>
              <a:rPr lang="en-US" altLang="zh-HK" sz="1600" i="1" dirty="0" smtClean="0"/>
              <a:t>* 2D chemical structures extracted from KEGG.</a:t>
            </a:r>
            <a:endParaRPr lang="zh-HK" altLang="en-US" sz="1600" i="1" dirty="0"/>
          </a:p>
        </p:txBody>
      </p:sp>
      <p:sp>
        <p:nvSpPr>
          <p:cNvPr id="8" name="Title 1"/>
          <p:cNvSpPr txBox="1">
            <a:spLocks/>
          </p:cNvSpPr>
          <p:nvPr/>
        </p:nvSpPr>
        <p:spPr>
          <a:xfrm>
            <a:off x="571500" y="45466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HK" dirty="0" smtClean="0"/>
              <a:t>Non-structural similarity measures are needed!</a:t>
            </a:r>
            <a:endParaRPr lang="zh-HK" altLang="en-US" dirty="0"/>
          </a:p>
        </p:txBody>
      </p:sp>
      <p:sp>
        <p:nvSpPr>
          <p:cNvPr id="9" name="Rectangle 8"/>
          <p:cNvSpPr/>
          <p:nvPr/>
        </p:nvSpPr>
        <p:spPr>
          <a:xfrm>
            <a:off x="2166395" y="1333500"/>
            <a:ext cx="5039810" cy="707886"/>
          </a:xfrm>
          <a:prstGeom prst="rect">
            <a:avLst/>
          </a:prstGeom>
        </p:spPr>
        <p:txBody>
          <a:bodyPr wrap="square">
            <a:spAutoFit/>
          </a:bodyPr>
          <a:lstStyle/>
          <a:p>
            <a:r>
              <a:rPr lang="en-US" altLang="zh-HK" sz="4000" dirty="0">
                <a:solidFill>
                  <a:srgbClr val="1F497D">
                    <a:lumMod val="60000"/>
                    <a:lumOff val="40000"/>
                  </a:srgbClr>
                </a:solidFill>
                <a:latin typeface="Impact"/>
                <a:cs typeface="+mj-cs"/>
              </a:rPr>
              <a:t>but</a:t>
            </a:r>
            <a:r>
              <a:rPr lang="en-US" altLang="zh-HK" sz="4000" dirty="0">
                <a:solidFill>
                  <a:prstClr val="black"/>
                </a:solidFill>
                <a:latin typeface="Impact"/>
                <a:cs typeface="+mj-cs"/>
              </a:rPr>
              <a:t> share many targets</a:t>
            </a:r>
            <a:endParaRPr lang="zh-HK" altLang="en-US" dirty="0"/>
          </a:p>
        </p:txBody>
      </p:sp>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981200"/>
            <a:ext cx="8229600" cy="2057400"/>
          </a:xfrm>
          <a:prstGeom prst="rect">
            <a:avLst/>
          </a:prstGeom>
        </p:spPr>
      </p:pic>
    </p:spTree>
    <p:extLst>
      <p:ext uri="{BB962C8B-B14F-4D97-AF65-F5344CB8AC3E}">
        <p14:creationId xmlns:p14="http://schemas.microsoft.com/office/powerpoint/2010/main" val="27031603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fontScale="90000"/>
          </a:bodyPr>
          <a:lstStyle/>
          <a:p>
            <a:pPr algn="l"/>
            <a:r>
              <a:rPr lang="en-US" altLang="zh-HK" dirty="0" smtClean="0">
                <a:solidFill>
                  <a:schemeClr val="tx2">
                    <a:lumMod val="60000"/>
                    <a:lumOff val="40000"/>
                  </a:schemeClr>
                </a:solidFill>
              </a:rPr>
              <a:t>A</a:t>
            </a:r>
            <a:r>
              <a:rPr lang="en-US" altLang="zh-HK" dirty="0" smtClean="0"/>
              <a:t>natomical </a:t>
            </a:r>
            <a:r>
              <a:rPr lang="en-US" altLang="zh-HK" dirty="0" smtClean="0">
                <a:solidFill>
                  <a:schemeClr val="tx2">
                    <a:lumMod val="60000"/>
                    <a:lumOff val="40000"/>
                  </a:schemeClr>
                </a:solidFill>
              </a:rPr>
              <a:t>T</a:t>
            </a:r>
            <a:r>
              <a:rPr lang="en-US" altLang="zh-HK" dirty="0" smtClean="0"/>
              <a:t>herapeutic </a:t>
            </a:r>
            <a:r>
              <a:rPr lang="en-US" altLang="zh-HK" dirty="0" smtClean="0">
                <a:solidFill>
                  <a:schemeClr val="tx2">
                    <a:lumMod val="60000"/>
                    <a:lumOff val="40000"/>
                  </a:schemeClr>
                </a:solidFill>
              </a:rPr>
              <a:t>C</a:t>
            </a:r>
            <a:r>
              <a:rPr lang="en-US" altLang="zh-HK" dirty="0" smtClean="0"/>
              <a:t>hemical Classification System</a:t>
            </a:r>
            <a:endParaRPr lang="zh-HK" altLang="en-US" dirty="0"/>
          </a:p>
        </p:txBody>
      </p:sp>
      <p:grpSp>
        <p:nvGrpSpPr>
          <p:cNvPr id="5" name="Group 4"/>
          <p:cNvGrpSpPr/>
          <p:nvPr/>
        </p:nvGrpSpPr>
        <p:grpSpPr>
          <a:xfrm>
            <a:off x="7010399" y="914403"/>
            <a:ext cx="1828800" cy="2914705"/>
            <a:chOff x="546421" y="3637371"/>
            <a:chExt cx="889758" cy="1601032"/>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425" y="3637371"/>
              <a:ext cx="889754" cy="1339398"/>
            </a:xfrm>
            <a:prstGeom prst="roundRect">
              <a:avLst>
                <a:gd name="adj" fmla="val 8594"/>
              </a:avLst>
            </a:prstGeom>
            <a:solidFill>
              <a:srgbClr val="FFFFFF">
                <a:shade val="85000"/>
              </a:srgbClr>
            </a:solidFill>
            <a:ln>
              <a:noFill/>
            </a:ln>
            <a:effectLst/>
          </p:spPr>
        </p:pic>
        <p:sp>
          <p:nvSpPr>
            <p:cNvPr id="7" name="TextBox 6"/>
            <p:cNvSpPr txBox="1"/>
            <p:nvPr/>
          </p:nvSpPr>
          <p:spPr>
            <a:xfrm>
              <a:off x="546421" y="5018625"/>
              <a:ext cx="889758" cy="219778"/>
            </a:xfrm>
            <a:prstGeom prst="rect">
              <a:avLst/>
            </a:prstGeom>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dirty="0" smtClean="0"/>
                <a:t>Furosemide</a:t>
              </a:r>
              <a:endParaRPr lang="en-US" sz="2000" dirty="0"/>
            </a:p>
          </p:txBody>
        </p:sp>
      </p:grpSp>
      <p:sp>
        <p:nvSpPr>
          <p:cNvPr id="9" name="Rectangle 8"/>
          <p:cNvSpPr/>
          <p:nvPr/>
        </p:nvSpPr>
        <p:spPr>
          <a:xfrm>
            <a:off x="411656" y="1676400"/>
            <a:ext cx="3855544" cy="1107996"/>
          </a:xfrm>
          <a:prstGeom prst="rect">
            <a:avLst/>
          </a:prstGeom>
        </p:spPr>
        <p:txBody>
          <a:bodyPr wrap="none">
            <a:spAutoFit/>
          </a:bodyPr>
          <a:lstStyle/>
          <a:p>
            <a:pPr algn="ctr"/>
            <a:r>
              <a:rPr lang="en-US" altLang="zh-HK" sz="6600" dirty="0"/>
              <a:t>C03CA01</a:t>
            </a:r>
            <a:endParaRPr lang="zh-HK" altLang="en-US" sz="6600" dirty="0"/>
          </a:p>
        </p:txBody>
      </p:sp>
      <p:cxnSp>
        <p:nvCxnSpPr>
          <p:cNvPr id="11" name="Straight Connector 10"/>
          <p:cNvCxnSpPr/>
          <p:nvPr/>
        </p:nvCxnSpPr>
        <p:spPr>
          <a:xfrm>
            <a:off x="566005" y="2590800"/>
            <a:ext cx="609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51805" y="2590800"/>
            <a:ext cx="6858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90005" y="2590800"/>
            <a:ext cx="533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699605" y="2590800"/>
            <a:ext cx="533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309205" y="2590800"/>
            <a:ext cx="838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Line Callout 2 (Accent Bar) 25"/>
          <p:cNvSpPr/>
          <p:nvPr/>
        </p:nvSpPr>
        <p:spPr>
          <a:xfrm>
            <a:off x="3429000" y="6172200"/>
            <a:ext cx="5410200" cy="457200"/>
          </a:xfrm>
          <a:prstGeom prst="accentCallout2">
            <a:avLst>
              <a:gd name="adj1" fmla="val 54763"/>
              <a:gd name="adj2" fmla="val -1696"/>
              <a:gd name="adj3" fmla="val 53905"/>
              <a:gd name="adj4" fmla="val -34747"/>
              <a:gd name="adj5" fmla="val -787219"/>
              <a:gd name="adj6" fmla="val -474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400" dirty="0" smtClean="0"/>
              <a:t>Level 1: </a:t>
            </a:r>
            <a:r>
              <a:rPr lang="en-US" altLang="zh-HK" sz="2400" dirty="0" smtClean="0">
                <a:solidFill>
                  <a:srgbClr val="FFC000"/>
                </a:solidFill>
              </a:rPr>
              <a:t>organ or system </a:t>
            </a:r>
            <a:r>
              <a:rPr lang="en-US" altLang="zh-HK" sz="2400" dirty="0" smtClean="0">
                <a:solidFill>
                  <a:schemeClr val="bg1"/>
                </a:solidFill>
              </a:rPr>
              <a:t>it acts on</a:t>
            </a:r>
            <a:endParaRPr lang="zh-HK" altLang="en-US" sz="2400" dirty="0"/>
          </a:p>
        </p:txBody>
      </p:sp>
      <p:sp>
        <p:nvSpPr>
          <p:cNvPr id="14" name="Line Callout 2 (Accent Bar) 13"/>
          <p:cNvSpPr/>
          <p:nvPr/>
        </p:nvSpPr>
        <p:spPr>
          <a:xfrm>
            <a:off x="3428999" y="5637647"/>
            <a:ext cx="5410200" cy="458354"/>
          </a:xfrm>
          <a:prstGeom prst="accentCallout2">
            <a:avLst>
              <a:gd name="adj1" fmla="val 48277"/>
              <a:gd name="adj2" fmla="val -1560"/>
              <a:gd name="adj3" fmla="val 48354"/>
              <a:gd name="adj4" fmla="val -26493"/>
              <a:gd name="adj5" fmla="val -661182"/>
              <a:gd name="adj6" fmla="val -343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400" dirty="0" smtClean="0"/>
              <a:t>Level 2: </a:t>
            </a:r>
            <a:r>
              <a:rPr lang="en-US" altLang="zh-HK" sz="2400" dirty="0" smtClean="0">
                <a:solidFill>
                  <a:srgbClr val="FFC000"/>
                </a:solidFill>
              </a:rPr>
              <a:t>therapeutic</a:t>
            </a:r>
            <a:r>
              <a:rPr lang="en-US" altLang="zh-HK" sz="2400" dirty="0" smtClean="0"/>
              <a:t> main group</a:t>
            </a:r>
            <a:endParaRPr lang="zh-HK" altLang="en-US" sz="2400" dirty="0"/>
          </a:p>
        </p:txBody>
      </p:sp>
      <p:sp>
        <p:nvSpPr>
          <p:cNvPr id="16" name="Line Callout 2 (Accent Bar) 15"/>
          <p:cNvSpPr/>
          <p:nvPr/>
        </p:nvSpPr>
        <p:spPr>
          <a:xfrm>
            <a:off x="3429000" y="5104244"/>
            <a:ext cx="5410200" cy="459509"/>
          </a:xfrm>
          <a:prstGeom prst="accentCallout2">
            <a:avLst>
              <a:gd name="adj1" fmla="val 50465"/>
              <a:gd name="adj2" fmla="val -1478"/>
              <a:gd name="adj3" fmla="val 50542"/>
              <a:gd name="adj4" fmla="val -12745"/>
              <a:gd name="adj5" fmla="val -547741"/>
              <a:gd name="adj6" fmla="val -19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400" dirty="0" smtClean="0"/>
              <a:t>Level 3: </a:t>
            </a:r>
            <a:r>
              <a:rPr lang="en-US" altLang="zh-HK" sz="2400" dirty="0" smtClean="0">
                <a:solidFill>
                  <a:srgbClr val="FFC000"/>
                </a:solidFill>
              </a:rPr>
              <a:t>therapeutic</a:t>
            </a:r>
            <a:r>
              <a:rPr lang="en-US" altLang="zh-HK" sz="2400" dirty="0" smtClean="0"/>
              <a:t> subgroup</a:t>
            </a:r>
            <a:endParaRPr lang="zh-HK" altLang="en-US" sz="2400" dirty="0"/>
          </a:p>
        </p:txBody>
      </p:sp>
      <p:sp>
        <p:nvSpPr>
          <p:cNvPr id="17" name="Line Callout 2 (Accent Bar) 16"/>
          <p:cNvSpPr/>
          <p:nvPr/>
        </p:nvSpPr>
        <p:spPr>
          <a:xfrm>
            <a:off x="3429001" y="4572000"/>
            <a:ext cx="5410200" cy="457200"/>
          </a:xfrm>
          <a:prstGeom prst="accentCallout2">
            <a:avLst>
              <a:gd name="adj1" fmla="val 69108"/>
              <a:gd name="adj2" fmla="val -1262"/>
              <a:gd name="adj3" fmla="val 64458"/>
              <a:gd name="adj4" fmla="val -6633"/>
              <a:gd name="adj5" fmla="val -435132"/>
              <a:gd name="adj6" fmla="val -8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400" dirty="0" smtClean="0"/>
              <a:t>Level 4: </a:t>
            </a:r>
            <a:r>
              <a:rPr lang="en-US" altLang="zh-HK" sz="2400" dirty="0" smtClean="0">
                <a:solidFill>
                  <a:srgbClr val="FFC000"/>
                </a:solidFill>
              </a:rPr>
              <a:t>therapeutic</a:t>
            </a:r>
            <a:r>
              <a:rPr lang="en-US" altLang="zh-HK" sz="2400" dirty="0" smtClean="0"/>
              <a:t> subgroup</a:t>
            </a:r>
            <a:endParaRPr lang="zh-HK" altLang="en-US" sz="2400" dirty="0"/>
          </a:p>
        </p:txBody>
      </p:sp>
      <p:sp>
        <p:nvSpPr>
          <p:cNvPr id="18" name="Line Callout 2 (Accent Bar) 17"/>
          <p:cNvSpPr/>
          <p:nvPr/>
        </p:nvSpPr>
        <p:spPr>
          <a:xfrm>
            <a:off x="4495800" y="3962400"/>
            <a:ext cx="4343399" cy="534553"/>
          </a:xfrm>
          <a:prstGeom prst="accentCallout2">
            <a:avLst>
              <a:gd name="adj1" fmla="val 59145"/>
              <a:gd name="adj2" fmla="val -2109"/>
              <a:gd name="adj3" fmla="val 59222"/>
              <a:gd name="adj4" fmla="val -11904"/>
              <a:gd name="adj5" fmla="val -256017"/>
              <a:gd name="adj6" fmla="val -18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400" dirty="0" smtClean="0"/>
              <a:t>Level 5: </a:t>
            </a:r>
            <a:r>
              <a:rPr lang="en-US" altLang="zh-HK" sz="2400" dirty="0" smtClean="0">
                <a:solidFill>
                  <a:srgbClr val="FFC000"/>
                </a:solidFill>
              </a:rPr>
              <a:t>chemical</a:t>
            </a:r>
            <a:r>
              <a:rPr lang="en-US" altLang="zh-HK" sz="2400" dirty="0" smtClean="0"/>
              <a:t> substance</a:t>
            </a:r>
            <a:endParaRPr lang="zh-HK" altLang="en-US" sz="2400" dirty="0"/>
          </a:p>
        </p:txBody>
      </p:sp>
      <p:sp>
        <p:nvSpPr>
          <p:cNvPr id="20" name="TextBox 19"/>
          <p:cNvSpPr txBox="1"/>
          <p:nvPr/>
        </p:nvSpPr>
        <p:spPr>
          <a:xfrm>
            <a:off x="533400" y="2819400"/>
            <a:ext cx="3657600" cy="830997"/>
          </a:xfrm>
          <a:prstGeom prst="rect">
            <a:avLst/>
          </a:prstGeom>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800" dirty="0" smtClean="0"/>
              <a:t>Hierarchical</a:t>
            </a:r>
            <a:endParaRPr lang="en-US" sz="4800" dirty="0"/>
          </a:p>
        </p:txBody>
      </p:sp>
    </p:spTree>
    <p:extLst>
      <p:ext uri="{BB962C8B-B14F-4D97-AF65-F5344CB8AC3E}">
        <p14:creationId xmlns:p14="http://schemas.microsoft.com/office/powerpoint/2010/main" val="3789719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animBg="1"/>
      <p:bldP spid="16" grpId="0" animBg="1"/>
      <p:bldP spid="17" grpId="0" animBg="1"/>
      <p:bldP spid="18"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a:off x="7924800" y="5029200"/>
            <a:ext cx="0" cy="6858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33400" y="228600"/>
            <a:ext cx="8229600" cy="1143000"/>
          </a:xfrm>
        </p:spPr>
        <p:txBody>
          <a:bodyPr>
            <a:normAutofit fontScale="90000"/>
          </a:bodyPr>
          <a:lstStyle/>
          <a:p>
            <a:pPr algn="l"/>
            <a:r>
              <a:rPr lang="en-US" altLang="zh-HK" dirty="0" smtClean="0">
                <a:solidFill>
                  <a:schemeClr val="tx2">
                    <a:lumMod val="60000"/>
                    <a:lumOff val="40000"/>
                  </a:schemeClr>
                </a:solidFill>
              </a:rPr>
              <a:t>A</a:t>
            </a:r>
            <a:r>
              <a:rPr lang="en-US" altLang="zh-HK" dirty="0" smtClean="0"/>
              <a:t>natomical </a:t>
            </a:r>
            <a:r>
              <a:rPr lang="en-US" altLang="zh-HK" dirty="0" smtClean="0">
                <a:solidFill>
                  <a:schemeClr val="tx2">
                    <a:lumMod val="60000"/>
                    <a:lumOff val="40000"/>
                  </a:schemeClr>
                </a:solidFill>
              </a:rPr>
              <a:t>T</a:t>
            </a:r>
            <a:r>
              <a:rPr lang="en-US" altLang="zh-HK" dirty="0" smtClean="0"/>
              <a:t>herapeutic </a:t>
            </a:r>
            <a:r>
              <a:rPr lang="en-US" altLang="zh-HK" dirty="0" smtClean="0">
                <a:solidFill>
                  <a:schemeClr val="tx2">
                    <a:lumMod val="60000"/>
                    <a:lumOff val="40000"/>
                  </a:schemeClr>
                </a:solidFill>
              </a:rPr>
              <a:t>C</a:t>
            </a:r>
            <a:r>
              <a:rPr lang="en-US" altLang="zh-HK" dirty="0" smtClean="0"/>
              <a:t>hemical Classification System</a:t>
            </a:r>
            <a:endParaRPr lang="zh-HK" altLang="en-US" dirty="0"/>
          </a:p>
        </p:txBody>
      </p:sp>
      <p:pic>
        <p:nvPicPr>
          <p:cNvPr id="20"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1000" y="2413575"/>
            <a:ext cx="8229600" cy="2057400"/>
          </a:xfrm>
        </p:spPr>
      </p:pic>
      <p:sp>
        <p:nvSpPr>
          <p:cNvPr id="3" name="TextBox 2"/>
          <p:cNvSpPr txBox="1"/>
          <p:nvPr/>
        </p:nvSpPr>
        <p:spPr>
          <a:xfrm>
            <a:off x="1143000" y="1752600"/>
            <a:ext cx="2514600" cy="584775"/>
          </a:xfrm>
          <a:prstGeom prst="rect">
            <a:avLst/>
          </a:prstGeom>
          <a:noFill/>
        </p:spPr>
        <p:txBody>
          <a:bodyPr wrap="square" rtlCol="0">
            <a:spAutoFit/>
          </a:bodyPr>
          <a:lstStyle/>
          <a:p>
            <a:r>
              <a:rPr lang="en-US" sz="3200" u="sng" dirty="0" smtClean="0"/>
              <a:t>D</a:t>
            </a:r>
            <a:r>
              <a:rPr lang="en-US" sz="3200" dirty="0" smtClean="0"/>
              <a:t> </a:t>
            </a:r>
            <a:r>
              <a:rPr lang="en-US" sz="3200" u="sng" dirty="0" smtClean="0"/>
              <a:t>05</a:t>
            </a:r>
            <a:r>
              <a:rPr lang="en-US" sz="3200" dirty="0" smtClean="0"/>
              <a:t> B </a:t>
            </a:r>
            <a:r>
              <a:rPr lang="en-US" sz="3200" dirty="0" err="1" smtClean="0"/>
              <a:t>B</a:t>
            </a:r>
            <a:r>
              <a:rPr lang="en-US" sz="3200" dirty="0" smtClean="0"/>
              <a:t> 01</a:t>
            </a:r>
            <a:endParaRPr lang="en-US" sz="3200" dirty="0"/>
          </a:p>
        </p:txBody>
      </p:sp>
      <p:sp>
        <p:nvSpPr>
          <p:cNvPr id="8" name="Rectangle 7"/>
          <p:cNvSpPr/>
          <p:nvPr/>
        </p:nvSpPr>
        <p:spPr>
          <a:xfrm>
            <a:off x="5715000" y="1752600"/>
            <a:ext cx="2349939" cy="584775"/>
          </a:xfrm>
          <a:prstGeom prst="rect">
            <a:avLst/>
          </a:prstGeom>
        </p:spPr>
        <p:txBody>
          <a:bodyPr wrap="none">
            <a:spAutoFit/>
          </a:bodyPr>
          <a:lstStyle/>
          <a:p>
            <a:r>
              <a:rPr lang="en-US" sz="3200" u="sng" dirty="0" smtClean="0"/>
              <a:t>D</a:t>
            </a:r>
            <a:r>
              <a:rPr lang="en-US" sz="3200" dirty="0" smtClean="0"/>
              <a:t> </a:t>
            </a:r>
            <a:r>
              <a:rPr lang="en-US" sz="3200" u="sng" dirty="0" smtClean="0"/>
              <a:t>05</a:t>
            </a:r>
            <a:r>
              <a:rPr lang="en-US" sz="3200" dirty="0" smtClean="0"/>
              <a:t> A X 05</a:t>
            </a:r>
            <a:endParaRPr lang="en-US" sz="3200" dirty="0"/>
          </a:p>
        </p:txBody>
      </p:sp>
      <p:sp>
        <p:nvSpPr>
          <p:cNvPr id="10" name="TextBox 9"/>
          <p:cNvSpPr txBox="1"/>
          <p:nvPr/>
        </p:nvSpPr>
        <p:spPr>
          <a:xfrm>
            <a:off x="533400" y="5124271"/>
            <a:ext cx="8305800" cy="1200329"/>
          </a:xfrm>
          <a:prstGeom prst="rect">
            <a:avLst/>
          </a:prstGeom>
          <a:noFill/>
        </p:spPr>
        <p:txBody>
          <a:bodyPr wrap="square" rtlCol="0">
            <a:spAutoFit/>
          </a:bodyPr>
          <a:lstStyle/>
          <a:p>
            <a:r>
              <a:rPr lang="en-US" sz="3600" dirty="0" smtClean="0"/>
              <a:t>First two levels are the same!</a:t>
            </a:r>
          </a:p>
          <a:p>
            <a:r>
              <a:rPr lang="en-US" sz="3600" dirty="0" smtClean="0"/>
              <a:t>ATC code similarity = 2/5 = 0.4 &gt; 0.275</a:t>
            </a:r>
            <a:endParaRPr lang="en-US" sz="3600" dirty="0"/>
          </a:p>
        </p:txBody>
      </p:sp>
      <p:sp>
        <p:nvSpPr>
          <p:cNvPr id="4" name="Rectangle 3"/>
          <p:cNvSpPr/>
          <p:nvPr/>
        </p:nvSpPr>
        <p:spPr>
          <a:xfrm>
            <a:off x="5638800" y="4582180"/>
            <a:ext cx="3157360" cy="523220"/>
          </a:xfrm>
          <a:prstGeom prst="rect">
            <a:avLst/>
          </a:prstGeom>
          <a:solidFill>
            <a:srgbClr val="EEECE1"/>
          </a:solidFill>
          <a:ln w="28575" cmpd="sng">
            <a:solidFill>
              <a:srgbClr val="558ED5"/>
            </a:solidFill>
          </a:ln>
        </p:spPr>
        <p:txBody>
          <a:bodyPr wrap="none">
            <a:spAutoFit/>
          </a:bodyPr>
          <a:lstStyle/>
          <a:p>
            <a:r>
              <a:rPr lang="en-US" altLang="zh-HK" sz="2800" dirty="0"/>
              <a:t>structural similarity </a:t>
            </a:r>
            <a:r>
              <a:rPr lang="en-US" altLang="zh-HK" sz="2800" dirty="0" smtClean="0"/>
              <a:t> </a:t>
            </a:r>
            <a:endParaRPr lang="en-US" sz="2800" dirty="0"/>
          </a:p>
        </p:txBody>
      </p:sp>
      <p:sp>
        <p:nvSpPr>
          <p:cNvPr id="9" name="Rectangle 8"/>
          <p:cNvSpPr/>
          <p:nvPr/>
        </p:nvSpPr>
        <p:spPr>
          <a:xfrm>
            <a:off x="7315200" y="5715000"/>
            <a:ext cx="1295400" cy="523220"/>
          </a:xfrm>
          <a:prstGeom prst="rect">
            <a:avLst/>
          </a:prstGeom>
          <a:noFill/>
          <a:ln w="28575" cmpd="sng">
            <a:solidFill>
              <a:srgbClr val="558ED5"/>
            </a:solidFill>
          </a:ln>
        </p:spPr>
        <p:txBody>
          <a:bodyPr wrap="square">
            <a:spAutoFit/>
          </a:bodyPr>
          <a:lstStyle/>
          <a:p>
            <a:r>
              <a:rPr lang="en-US" sz="2800" dirty="0" smtClean="0"/>
              <a:t>     </a:t>
            </a:r>
            <a:endParaRPr lang="en-US" sz="2800" dirty="0"/>
          </a:p>
        </p:txBody>
      </p:sp>
    </p:spTree>
    <p:extLst>
      <p:ext uri="{BB962C8B-B14F-4D97-AF65-F5344CB8AC3E}">
        <p14:creationId xmlns:p14="http://schemas.microsoft.com/office/powerpoint/2010/main" val="21083577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9" grpId="0" animBg="1"/>
      <p:bldP spid="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smtClean="0"/>
              <a:t>Functional categories of proteins</a:t>
            </a:r>
            <a:endParaRPr lang="zh-HK" altLang="en-US" dirty="0"/>
          </a:p>
        </p:txBody>
      </p:sp>
      <p:sp>
        <p:nvSpPr>
          <p:cNvPr id="3" name="Content Placeholder 2"/>
          <p:cNvSpPr>
            <a:spLocks noGrp="1"/>
          </p:cNvSpPr>
          <p:nvPr>
            <p:ph idx="1"/>
          </p:nvPr>
        </p:nvSpPr>
        <p:spPr/>
        <p:txBody>
          <a:bodyPr>
            <a:normAutofit/>
          </a:bodyPr>
          <a:lstStyle/>
          <a:p>
            <a:r>
              <a:rPr lang="en-US" altLang="zh-HK" sz="4000" dirty="0" smtClean="0"/>
              <a:t>Non-structural</a:t>
            </a:r>
          </a:p>
          <a:p>
            <a:r>
              <a:rPr lang="en-US" altLang="zh-HK" sz="4000" dirty="0" smtClean="0"/>
              <a:t>Describing their </a:t>
            </a:r>
            <a:r>
              <a:rPr lang="en-US" altLang="zh-HK" sz="4000" b="1" dirty="0" smtClean="0">
                <a:solidFill>
                  <a:schemeClr val="tx2">
                    <a:lumMod val="60000"/>
                    <a:lumOff val="40000"/>
                  </a:schemeClr>
                </a:solidFill>
              </a:rPr>
              <a:t>functions</a:t>
            </a:r>
            <a:endParaRPr lang="zh-HK" altLang="en-US" sz="4000" b="1" dirty="0">
              <a:solidFill>
                <a:schemeClr val="tx2">
                  <a:lumMod val="60000"/>
                  <a:lumOff val="40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2730" y="3200400"/>
            <a:ext cx="5654070" cy="3297216"/>
          </a:xfrm>
          <a:prstGeom prst="rect">
            <a:avLst/>
          </a:prstGeom>
        </p:spPr>
      </p:pic>
    </p:spTree>
    <p:extLst>
      <p:ext uri="{BB962C8B-B14F-4D97-AF65-F5344CB8AC3E}">
        <p14:creationId xmlns:p14="http://schemas.microsoft.com/office/powerpoint/2010/main" val="32660515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1143000"/>
          </a:xfrm>
        </p:spPr>
        <p:txBody>
          <a:bodyPr>
            <a:normAutofit/>
          </a:bodyPr>
          <a:lstStyle/>
          <a:p>
            <a:r>
              <a:rPr lang="en-US" altLang="zh-HK" sz="4800" dirty="0" smtClean="0"/>
              <a:t>Our new similarity measure</a:t>
            </a:r>
            <a:endParaRPr lang="zh-HK" altLang="en-US" sz="4800" dirty="0"/>
          </a:p>
        </p:txBody>
      </p:sp>
      <p:sp>
        <p:nvSpPr>
          <p:cNvPr id="4" name="TextBox 3"/>
          <p:cNvSpPr txBox="1"/>
          <p:nvPr/>
        </p:nvSpPr>
        <p:spPr>
          <a:xfrm>
            <a:off x="5105400" y="2445603"/>
            <a:ext cx="1828800" cy="830997"/>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t> ATC code similarity</a:t>
            </a:r>
            <a:endParaRPr lang="zh-HK" altLang="en-US" sz="2400" dirty="0"/>
          </a:p>
        </p:txBody>
      </p:sp>
      <p:sp>
        <p:nvSpPr>
          <p:cNvPr id="7" name="TextBox 6"/>
          <p:cNvSpPr txBox="1"/>
          <p:nvPr/>
        </p:nvSpPr>
        <p:spPr>
          <a:xfrm>
            <a:off x="1752600" y="2427982"/>
            <a:ext cx="2971800" cy="83099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HK" sz="2400" dirty="0" smtClean="0">
                <a:solidFill>
                  <a:srgbClr val="000000"/>
                </a:solidFill>
              </a:rPr>
              <a:t>2D chemical structure similarity</a:t>
            </a:r>
            <a:endParaRPr lang="zh-HK" altLang="en-US" sz="2400" dirty="0">
              <a:solidFill>
                <a:srgbClr val="000000"/>
              </a:solidFill>
            </a:endParaRPr>
          </a:p>
        </p:txBody>
      </p:sp>
      <p:sp>
        <p:nvSpPr>
          <p:cNvPr id="9" name="TextBox 8"/>
          <p:cNvSpPr txBox="1"/>
          <p:nvPr/>
        </p:nvSpPr>
        <p:spPr>
          <a:xfrm>
            <a:off x="381000" y="1295400"/>
            <a:ext cx="1791824" cy="707886"/>
          </a:xfrm>
          <a:prstGeom prst="rect">
            <a:avLst/>
          </a:prstGeom>
          <a:noFill/>
        </p:spPr>
        <p:txBody>
          <a:bodyPr wrap="none" rtlCol="0">
            <a:spAutoFit/>
          </a:bodyPr>
          <a:lstStyle/>
          <a:p>
            <a:r>
              <a:rPr lang="en-US" sz="4000" b="1" i="1" u="sng" dirty="0" smtClean="0"/>
              <a:t>Drugs</a:t>
            </a:r>
            <a:endParaRPr lang="en-US" sz="4000" b="1" i="1" u="sng" dirty="0"/>
          </a:p>
        </p:txBody>
      </p:sp>
      <p:sp>
        <p:nvSpPr>
          <p:cNvPr id="10" name="Plus 9"/>
          <p:cNvSpPr/>
          <p:nvPr/>
        </p:nvSpPr>
        <p:spPr>
          <a:xfrm>
            <a:off x="4419600" y="2514600"/>
            <a:ext cx="533400" cy="609600"/>
          </a:xfrm>
          <a:prstGeom prst="mathPlus">
            <a:avLst>
              <a:gd name="adj1" fmla="val 776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7391400" y="2286000"/>
            <a:ext cx="381000" cy="1143000"/>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620000" y="2477869"/>
            <a:ext cx="685800" cy="64633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3600" dirty="0" smtClean="0">
                <a:solidFill>
                  <a:srgbClr val="000000"/>
                </a:solidFill>
              </a:rPr>
              <a:t> </a:t>
            </a:r>
            <a:r>
              <a:rPr lang="en-US" altLang="zh-HK" sz="3600" dirty="0">
                <a:solidFill>
                  <a:srgbClr val="000000"/>
                </a:solidFill>
              </a:rPr>
              <a:t>2</a:t>
            </a:r>
            <a:endParaRPr lang="zh-HK" altLang="en-US" sz="3600" dirty="0">
              <a:solidFill>
                <a:srgbClr val="000000"/>
              </a:solidFill>
            </a:endParaRPr>
          </a:p>
        </p:txBody>
      </p:sp>
      <p:sp>
        <p:nvSpPr>
          <p:cNvPr id="16" name="Double Bracket 15"/>
          <p:cNvSpPr/>
          <p:nvPr/>
        </p:nvSpPr>
        <p:spPr>
          <a:xfrm>
            <a:off x="1676400" y="2286000"/>
            <a:ext cx="5486400" cy="1143000"/>
          </a:xfrm>
          <a:prstGeom prst="bracketPair">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4267200" y="5029200"/>
            <a:ext cx="2209800" cy="1200328"/>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2400" dirty="0" smtClean="0"/>
              <a:t> functional category code similarity</a:t>
            </a:r>
            <a:endParaRPr lang="zh-HK" altLang="en-US" sz="2400" dirty="0"/>
          </a:p>
        </p:txBody>
      </p:sp>
      <p:sp>
        <p:nvSpPr>
          <p:cNvPr id="26" name="TextBox 25"/>
          <p:cNvSpPr txBox="1"/>
          <p:nvPr/>
        </p:nvSpPr>
        <p:spPr>
          <a:xfrm>
            <a:off x="1828800" y="5048072"/>
            <a:ext cx="1600200" cy="120032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HK" sz="2400" dirty="0" smtClean="0">
                <a:solidFill>
                  <a:srgbClr val="000000"/>
                </a:solidFill>
              </a:rPr>
              <a:t>protein</a:t>
            </a:r>
          </a:p>
          <a:p>
            <a:r>
              <a:rPr lang="en-US" altLang="zh-HK" sz="2400" dirty="0" smtClean="0">
                <a:solidFill>
                  <a:srgbClr val="000000"/>
                </a:solidFill>
              </a:rPr>
              <a:t>sequence similarity</a:t>
            </a:r>
            <a:endParaRPr lang="zh-HK" altLang="en-US" sz="2400" dirty="0">
              <a:solidFill>
                <a:srgbClr val="000000"/>
              </a:solidFill>
            </a:endParaRPr>
          </a:p>
        </p:txBody>
      </p:sp>
      <p:sp>
        <p:nvSpPr>
          <p:cNvPr id="27" name="TextBox 26"/>
          <p:cNvSpPr txBox="1"/>
          <p:nvPr/>
        </p:nvSpPr>
        <p:spPr>
          <a:xfrm>
            <a:off x="381000" y="3864114"/>
            <a:ext cx="2143733" cy="707886"/>
          </a:xfrm>
          <a:prstGeom prst="rect">
            <a:avLst/>
          </a:prstGeom>
          <a:noFill/>
        </p:spPr>
        <p:txBody>
          <a:bodyPr wrap="none" rtlCol="0">
            <a:spAutoFit/>
          </a:bodyPr>
          <a:lstStyle/>
          <a:p>
            <a:r>
              <a:rPr lang="en-US" sz="4000" b="1" i="1" u="sng" dirty="0" smtClean="0"/>
              <a:t>Targets</a:t>
            </a:r>
            <a:endParaRPr lang="en-US" sz="4000" b="1" i="1" u="sng" dirty="0"/>
          </a:p>
        </p:txBody>
      </p:sp>
      <p:sp>
        <p:nvSpPr>
          <p:cNvPr id="28" name="Plus 27"/>
          <p:cNvSpPr/>
          <p:nvPr/>
        </p:nvSpPr>
        <p:spPr>
          <a:xfrm>
            <a:off x="3505200" y="5352872"/>
            <a:ext cx="533400" cy="609600"/>
          </a:xfrm>
          <a:prstGeom prst="mathPlus">
            <a:avLst>
              <a:gd name="adj1" fmla="val 776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cxnSp>
        <p:nvCxnSpPr>
          <p:cNvPr id="29" name="Straight Connector 28"/>
          <p:cNvCxnSpPr/>
          <p:nvPr/>
        </p:nvCxnSpPr>
        <p:spPr>
          <a:xfrm flipV="1">
            <a:off x="6858000" y="4800600"/>
            <a:ext cx="533400" cy="1676400"/>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162800" y="5334000"/>
            <a:ext cx="685800" cy="64633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3600" dirty="0" smtClean="0">
                <a:solidFill>
                  <a:srgbClr val="000000"/>
                </a:solidFill>
              </a:rPr>
              <a:t> 2</a:t>
            </a:r>
            <a:endParaRPr lang="zh-HK" altLang="en-US" sz="3600" dirty="0">
              <a:solidFill>
                <a:srgbClr val="000000"/>
              </a:solidFill>
            </a:endParaRPr>
          </a:p>
        </p:txBody>
      </p:sp>
      <p:sp>
        <p:nvSpPr>
          <p:cNvPr id="31" name="Double Bracket 30"/>
          <p:cNvSpPr/>
          <p:nvPr/>
        </p:nvSpPr>
        <p:spPr>
          <a:xfrm>
            <a:off x="1676400" y="4800600"/>
            <a:ext cx="5105400" cy="1600200"/>
          </a:xfrm>
          <a:prstGeom prst="bracketPair">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34315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57200" y="4248889"/>
            <a:ext cx="2261468" cy="2228111"/>
            <a:chOff x="685800" y="4100972"/>
            <a:chExt cx="2261468" cy="2228111"/>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4100972"/>
              <a:ext cx="2261468" cy="1550987"/>
            </a:xfrm>
            <a:prstGeom prst="roundRect">
              <a:avLst>
                <a:gd name="adj" fmla="val 8594"/>
              </a:avLst>
            </a:prstGeom>
            <a:solidFill>
              <a:srgbClr val="FFFFFF">
                <a:shade val="85000"/>
              </a:srgbClr>
            </a:solidFill>
            <a:ln>
              <a:noFill/>
            </a:ln>
            <a:effectLst/>
          </p:spPr>
        </p:pic>
        <p:sp>
          <p:nvSpPr>
            <p:cNvPr id="17" name="TextBox 16"/>
            <p:cNvSpPr txBox="1"/>
            <p:nvPr/>
          </p:nvSpPr>
          <p:spPr>
            <a:xfrm>
              <a:off x="1263862" y="5805863"/>
              <a:ext cx="1144865"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800" dirty="0" smtClean="0"/>
                <a:t>Herbs</a:t>
              </a:r>
              <a:endParaRPr lang="en-US" sz="2800" dirty="0"/>
            </a:p>
          </p:txBody>
        </p:sp>
      </p:grpSp>
      <p:grpSp>
        <p:nvGrpSpPr>
          <p:cNvPr id="21" name="Group 20"/>
          <p:cNvGrpSpPr/>
          <p:nvPr/>
        </p:nvGrpSpPr>
        <p:grpSpPr>
          <a:xfrm>
            <a:off x="2590800" y="304800"/>
            <a:ext cx="4436394" cy="2286000"/>
            <a:chOff x="2541533" y="2018482"/>
            <a:chExt cx="4436394" cy="2286000"/>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096" y="2589312"/>
              <a:ext cx="1846265" cy="1715170"/>
            </a:xfrm>
            <a:prstGeom prst="rect">
              <a:avLst/>
            </a:prstGeom>
          </p:spPr>
        </p:pic>
        <p:sp>
          <p:nvSpPr>
            <p:cNvPr id="18" name="TextBox 17"/>
            <p:cNvSpPr txBox="1"/>
            <p:nvPr/>
          </p:nvSpPr>
          <p:spPr>
            <a:xfrm>
              <a:off x="2541533" y="2018482"/>
              <a:ext cx="443639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t>Shen </a:t>
              </a:r>
              <a:r>
                <a:rPr lang="en-US" sz="2800" dirty="0" err="1" smtClean="0"/>
                <a:t>Nong’s</a:t>
              </a:r>
              <a:r>
                <a:rPr lang="en-US" sz="2800" dirty="0" smtClean="0"/>
                <a:t> Organs</a:t>
              </a:r>
              <a:endParaRPr lang="en-US" sz="2800" dirty="0"/>
            </a:p>
          </p:txBody>
        </p:sp>
      </p:grpSp>
      <p:grpSp>
        <p:nvGrpSpPr>
          <p:cNvPr id="22" name="Group 21"/>
          <p:cNvGrpSpPr/>
          <p:nvPr/>
        </p:nvGrpSpPr>
        <p:grpSpPr>
          <a:xfrm>
            <a:off x="6158053" y="4103776"/>
            <a:ext cx="2681147" cy="2373224"/>
            <a:chOff x="6087367" y="2743198"/>
            <a:chExt cx="2681147" cy="2373224"/>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3157" y="2743198"/>
              <a:ext cx="1361017" cy="1696101"/>
            </a:xfrm>
            <a:prstGeom prst="roundRect">
              <a:avLst>
                <a:gd name="adj" fmla="val 8594"/>
              </a:avLst>
            </a:prstGeom>
            <a:solidFill>
              <a:srgbClr val="FFFFFF">
                <a:shade val="85000"/>
              </a:srgbClr>
            </a:solidFill>
            <a:ln>
              <a:noFill/>
            </a:ln>
            <a:effectLst/>
          </p:spPr>
        </p:pic>
        <p:sp>
          <p:nvSpPr>
            <p:cNvPr id="19" name="TextBox 18"/>
            <p:cNvSpPr txBox="1"/>
            <p:nvPr/>
          </p:nvSpPr>
          <p:spPr>
            <a:xfrm>
              <a:off x="6087367" y="4593202"/>
              <a:ext cx="2681147"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t>Disease</a:t>
              </a:r>
              <a:endParaRPr lang="en-US" sz="2800" dirty="0"/>
            </a:p>
          </p:txBody>
        </p:sp>
      </p:grpSp>
      <p:grpSp>
        <p:nvGrpSpPr>
          <p:cNvPr id="29" name="Group 28"/>
          <p:cNvGrpSpPr/>
          <p:nvPr/>
        </p:nvGrpSpPr>
        <p:grpSpPr>
          <a:xfrm>
            <a:off x="1143000" y="990600"/>
            <a:ext cx="2362200" cy="2971800"/>
            <a:chOff x="1219200" y="2051810"/>
            <a:chExt cx="2362200" cy="2971800"/>
          </a:xfrm>
          <a:solidFill>
            <a:schemeClr val="accent2"/>
          </a:solidFill>
        </p:grpSpPr>
        <p:cxnSp>
          <p:nvCxnSpPr>
            <p:cNvPr id="24" name="Straight Arrow Connector 23"/>
            <p:cNvCxnSpPr/>
            <p:nvPr/>
          </p:nvCxnSpPr>
          <p:spPr>
            <a:xfrm flipV="1">
              <a:off x="1683894" y="2051810"/>
              <a:ext cx="1897506" cy="2971800"/>
            </a:xfrm>
            <a:prstGeom prst="straightConnector1">
              <a:avLst/>
            </a:prstGeom>
            <a:grpFill/>
            <a:ln w="38100">
              <a:solidFill>
                <a:schemeClr val="tx2">
                  <a:lumMod val="75000"/>
                </a:schemeClr>
              </a:solidFill>
              <a:headEnd type="arrow"/>
              <a:tailEnd type="arrow"/>
            </a:ln>
          </p:spPr>
          <p:style>
            <a:lnRef idx="1">
              <a:schemeClr val="accent6"/>
            </a:lnRef>
            <a:fillRef idx="0">
              <a:schemeClr val="accent6"/>
            </a:fillRef>
            <a:effectRef idx="0">
              <a:schemeClr val="accent6"/>
            </a:effectRef>
            <a:fontRef idx="minor">
              <a:schemeClr val="tx1"/>
            </a:fontRef>
          </p:style>
        </p:cxnSp>
        <p:sp>
          <p:nvSpPr>
            <p:cNvPr id="26" name="TextBox 25"/>
            <p:cNvSpPr txBox="1"/>
            <p:nvPr/>
          </p:nvSpPr>
          <p:spPr>
            <a:xfrm>
              <a:off x="1219200" y="3215170"/>
              <a:ext cx="2057400" cy="523220"/>
            </a:xfrm>
            <a:prstGeom prst="rect">
              <a:avLst/>
            </a:prstGeom>
            <a:grpFill/>
            <a:ln>
              <a:solidFill>
                <a:schemeClr val="tx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smtClean="0"/>
                <a:t>Interaction</a:t>
              </a:r>
              <a:endParaRPr lang="en-US" sz="2800" dirty="0"/>
            </a:p>
          </p:txBody>
        </p:sp>
      </p:grpSp>
      <p:grpSp>
        <p:nvGrpSpPr>
          <p:cNvPr id="45" name="Group 44"/>
          <p:cNvGrpSpPr/>
          <p:nvPr/>
        </p:nvGrpSpPr>
        <p:grpSpPr>
          <a:xfrm>
            <a:off x="5943600" y="1066800"/>
            <a:ext cx="2173865" cy="2895600"/>
            <a:chOff x="5867400" y="1143000"/>
            <a:chExt cx="2173865" cy="2895600"/>
          </a:xfrm>
          <a:solidFill>
            <a:schemeClr val="accent2"/>
          </a:solidFill>
        </p:grpSpPr>
        <p:cxnSp>
          <p:nvCxnSpPr>
            <p:cNvPr id="43" name="Straight Arrow Connector 42"/>
            <p:cNvCxnSpPr/>
            <p:nvPr/>
          </p:nvCxnSpPr>
          <p:spPr>
            <a:xfrm>
              <a:off x="5867400" y="1143000"/>
              <a:ext cx="1530752" cy="2895600"/>
            </a:xfrm>
            <a:prstGeom prst="straightConnector1">
              <a:avLst/>
            </a:prstGeom>
            <a:grpFill/>
            <a:ln w="38100">
              <a:solidFill>
                <a:schemeClr val="tx2">
                  <a:lumMod val="50000"/>
                </a:schemeClr>
              </a:solidFill>
              <a:tailEnd type="arrow"/>
            </a:ln>
          </p:spPr>
          <p:style>
            <a:lnRef idx="1">
              <a:schemeClr val="accent6"/>
            </a:lnRef>
            <a:fillRef idx="0">
              <a:schemeClr val="accent6"/>
            </a:fillRef>
            <a:effectRef idx="0">
              <a:schemeClr val="accent6"/>
            </a:effectRef>
            <a:fontRef idx="minor">
              <a:schemeClr val="tx1"/>
            </a:fontRef>
          </p:style>
        </p:cxnSp>
        <p:sp>
          <p:nvSpPr>
            <p:cNvPr id="33" name="TextBox 32"/>
            <p:cNvSpPr txBox="1"/>
            <p:nvPr/>
          </p:nvSpPr>
          <p:spPr>
            <a:xfrm>
              <a:off x="6060065" y="2014716"/>
              <a:ext cx="1981200" cy="954107"/>
            </a:xfrm>
            <a:prstGeom prst="rect">
              <a:avLst/>
            </a:prstGeom>
            <a:grp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smtClean="0"/>
                <a:t>Activity related to</a:t>
              </a:r>
              <a:endParaRPr lang="en-US" sz="2800" dirty="0"/>
            </a:p>
          </p:txBody>
        </p:sp>
      </p:grpSp>
      <p:grpSp>
        <p:nvGrpSpPr>
          <p:cNvPr id="47" name="Group 46"/>
          <p:cNvGrpSpPr/>
          <p:nvPr/>
        </p:nvGrpSpPr>
        <p:grpSpPr>
          <a:xfrm>
            <a:off x="2965667" y="4690216"/>
            <a:ext cx="3192386" cy="523220"/>
            <a:chOff x="5025848" y="2389637"/>
            <a:chExt cx="3192386" cy="523220"/>
          </a:xfrm>
          <a:solidFill>
            <a:schemeClr val="accent2"/>
          </a:solidFill>
        </p:grpSpPr>
        <p:cxnSp>
          <p:nvCxnSpPr>
            <p:cNvPr id="48" name="Straight Arrow Connector 47"/>
            <p:cNvCxnSpPr/>
            <p:nvPr/>
          </p:nvCxnSpPr>
          <p:spPr>
            <a:xfrm>
              <a:off x="5025848" y="2695283"/>
              <a:ext cx="3192386" cy="28063"/>
            </a:xfrm>
            <a:prstGeom prst="straightConnector1">
              <a:avLst/>
            </a:prstGeom>
            <a:grpFill/>
            <a:ln w="38100">
              <a:solidFill>
                <a:schemeClr val="tx2">
                  <a:lumMod val="50000"/>
                </a:schemeClr>
              </a:solidFill>
              <a:tailEnd type="arrow"/>
            </a:ln>
          </p:spPr>
          <p:style>
            <a:lnRef idx="1">
              <a:schemeClr val="accent6"/>
            </a:lnRef>
            <a:fillRef idx="0">
              <a:schemeClr val="accent6"/>
            </a:fillRef>
            <a:effectRef idx="0">
              <a:schemeClr val="accent6"/>
            </a:effectRef>
            <a:fontRef idx="minor">
              <a:schemeClr val="tx1"/>
            </a:fontRef>
          </p:style>
        </p:cxnSp>
        <p:sp>
          <p:nvSpPr>
            <p:cNvPr id="49" name="TextBox 48"/>
            <p:cNvSpPr txBox="1"/>
            <p:nvPr/>
          </p:nvSpPr>
          <p:spPr>
            <a:xfrm>
              <a:off x="5565381" y="2389637"/>
              <a:ext cx="1981200" cy="523220"/>
            </a:xfrm>
            <a:prstGeom prst="rect">
              <a:avLst/>
            </a:prstGeom>
            <a:grp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smtClean="0"/>
                <a:t>Treatment</a:t>
              </a:r>
              <a:endParaRPr lang="en-US" sz="2800" dirty="0"/>
            </a:p>
          </p:txBody>
        </p:sp>
      </p:grpSp>
    </p:spTree>
    <p:extLst>
      <p:ext uri="{BB962C8B-B14F-4D97-AF65-F5344CB8AC3E}">
        <p14:creationId xmlns:p14="http://schemas.microsoft.com/office/powerpoint/2010/main" val="2340000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sz="5400" b="0" cap="none" dirty="0" smtClean="0"/>
              <a:t>Our performance</a:t>
            </a:r>
            <a:endParaRPr lang="zh-HK" altLang="en-US" sz="5400" b="0" cap="none" dirty="0"/>
          </a:p>
        </p:txBody>
      </p:sp>
      <p:sp>
        <p:nvSpPr>
          <p:cNvPr id="3" name="Text Placeholder 2"/>
          <p:cNvSpPr>
            <a:spLocks noGrp="1"/>
          </p:cNvSpPr>
          <p:nvPr>
            <p:ph type="body" idx="1"/>
          </p:nvPr>
        </p:nvSpPr>
        <p:spPr>
          <a:xfrm>
            <a:off x="722312" y="2906713"/>
            <a:ext cx="8193088" cy="1500187"/>
          </a:xfrm>
        </p:spPr>
        <p:txBody>
          <a:bodyPr>
            <a:normAutofit/>
          </a:bodyPr>
          <a:lstStyle/>
          <a:p>
            <a:r>
              <a:rPr lang="en-US" altLang="zh-HK" sz="2600" i="1" dirty="0" smtClean="0">
                <a:solidFill>
                  <a:schemeClr val="tx2">
                    <a:lumMod val="60000"/>
                    <a:lumOff val="40000"/>
                  </a:schemeClr>
                </a:solidFill>
              </a:rPr>
              <a:t>Using new similarity measures and “super-targets”</a:t>
            </a:r>
            <a:endParaRPr lang="en-US" altLang="zh-HK" sz="2600" i="1" dirty="0">
              <a:solidFill>
                <a:schemeClr val="tx2">
                  <a:lumMod val="60000"/>
                  <a:lumOff val="40000"/>
                </a:schemeClr>
              </a:solidFill>
            </a:endParaRP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9390" b="98357" l="2500" r="100000">
                        <a14:foregroundMark x1="60000" y1="83333" x2="60000" y2="83333"/>
                        <a14:foregroundMark x1="59219" y1="82160" x2="59219" y2="82160"/>
                        <a14:foregroundMark x1="59062" y1="84272" x2="59062" y2="84272"/>
                        <a14:foregroundMark x1="56875" y1="83099" x2="56875" y2="83099"/>
                        <a14:foregroundMark x1="56094" y1="81221" x2="56094" y2="81221"/>
                        <a14:foregroundMark x1="57031" y1="80986" x2="57031" y2="80986"/>
                        <a14:foregroundMark x1="64375" y1="81690" x2="64375" y2="81690"/>
                        <a14:foregroundMark x1="67656" y1="80986" x2="67656" y2="80986"/>
                        <a14:foregroundMark x1="72344" y1="79812" x2="74375" y2="76995"/>
                        <a14:foregroundMark x1="72969" y1="76995" x2="72969" y2="76995"/>
                        <a14:foregroundMark x1="77188" y1="77700" x2="77188" y2="77700"/>
                        <a14:foregroundMark x1="86875" y1="77700" x2="86875" y2="77700"/>
                        <a14:foregroundMark x1="87969" y1="77230" x2="87969" y2="77230"/>
                        <a14:foregroundMark x1="88281" y1="77230" x2="89219" y2="76995"/>
                        <a14:foregroundMark x1="90469" y1="76526" x2="90469" y2="76526"/>
                        <a14:foregroundMark x1="78594" y1="77230" x2="78594" y2="77230"/>
                        <a14:foregroundMark x1="76094" y1="78169" x2="76094" y2="78169"/>
                        <a14:foregroundMark x1="77656" y1="90141" x2="76406" y2="90141"/>
                        <a14:foregroundMark x1="77969" y1="90141" x2="77969" y2="90141"/>
                        <a14:foregroundMark x1="80938" y1="88967" x2="80938" y2="88967"/>
                        <a14:foregroundMark x1="81406" y1="88967" x2="81406" y2="88967"/>
                        <a14:foregroundMark x1="75313" y1="89671" x2="75313" y2="89671"/>
                        <a14:foregroundMark x1="74219" y1="89671" x2="74219" y2="89671"/>
                        <a14:foregroundMark x1="91719" y1="87793" x2="91719" y2="87793"/>
                        <a14:foregroundMark x1="92031" y1="87793" x2="92031" y2="87793"/>
                        <a14:foregroundMark x1="93906" y1="87793" x2="94688" y2="87793"/>
                        <a14:foregroundMark x1="98438" y1="87559" x2="98438" y2="87559"/>
                        <a14:foregroundMark x1="93594" y1="96479" x2="93594" y2="96479"/>
                        <a14:foregroundMark x1="92813" y1="96244" x2="92813" y2="96244"/>
                        <a14:foregroundMark x1="91875" y1="96244" x2="91875" y2="96244"/>
                        <a14:foregroundMark x1="92656" y1="96714" x2="92656" y2="96714"/>
                        <a14:foregroundMark x1="74219" y1="91315" x2="74219" y2="91315"/>
                        <a14:foregroundMark x1="73750" y1="91080" x2="73750" y2="91080"/>
                        <a14:foregroundMark x1="78125" y1="87793" x2="78125" y2="87793"/>
                        <a14:foregroundMark x1="76250" y1="87793" x2="76250" y2="87793"/>
                        <a14:foregroundMark x1="83906" y1="75587" x2="83906" y2="75587"/>
                        <a14:foregroundMark x1="80938" y1="77230" x2="80938" y2="77230"/>
                        <a14:foregroundMark x1="56719" y1="77700" x2="56719" y2="77700"/>
                        <a14:foregroundMark x1="55000" y1="78169" x2="55000" y2="78169"/>
                        <a14:foregroundMark x1="52969" y1="76526" x2="52969" y2="76526"/>
                        <a14:foregroundMark x1="52969" y1="75117" x2="52969" y2="75117"/>
                        <a14:foregroundMark x1="9844" y1="67840" x2="9844" y2="67840"/>
                        <a14:foregroundMark x1="12344" y1="63850" x2="12344" y2="63850"/>
                        <a14:foregroundMark x1="13750" y1="62207" x2="13750" y2="62207"/>
                        <a14:foregroundMark x1="31250" y1="50235" x2="31250" y2="50235"/>
                        <a14:foregroundMark x1="64375" y1="47418" x2="64375" y2="47418"/>
                        <a14:foregroundMark x1="79531" y1="48826" x2="79531" y2="48826"/>
                        <a14:foregroundMark x1="81250" y1="48122" x2="81250" y2="48122"/>
                        <a14:foregroundMark x1="82031" y1="47418" x2="82031" y2="47418"/>
                        <a14:foregroundMark x1="73594" y1="47887" x2="73594" y2="47887"/>
                        <a14:foregroundMark x1="73594" y1="47887" x2="73594" y2="47887"/>
                        <a14:foregroundMark x1="66719" y1="48592" x2="66719" y2="48592"/>
                        <a14:foregroundMark x1="63281" y1="48592" x2="63281" y2="48592"/>
                        <a14:foregroundMark x1="62031" y1="48592" x2="62031" y2="48592"/>
                        <a14:foregroundMark x1="59375" y1="47183" x2="59375" y2="47183"/>
                        <a14:foregroundMark x1="59531" y1="47183" x2="59531" y2="47183"/>
                        <a14:foregroundMark x1="62031" y1="45305" x2="62031" y2="45305"/>
                        <a14:foregroundMark x1="56094" y1="45775" x2="56094" y2="45775"/>
                        <a14:foregroundMark x1="54063" y1="46244" x2="54063" y2="46244"/>
                        <a14:foregroundMark x1="50781" y1="46479" x2="50781" y2="46479"/>
                        <a14:foregroundMark x1="50625" y1="46714" x2="50625" y2="46714"/>
                        <a14:foregroundMark x1="50000" y1="47887" x2="50000" y2="47887"/>
                        <a14:foregroundMark x1="52188" y1="49061" x2="52188" y2="49061"/>
                        <a14:foregroundMark x1="51563" y1="50000" x2="51563" y2="50000"/>
                        <a14:foregroundMark x1="56719" y1="52817" x2="56719" y2="52817"/>
                        <a14:foregroundMark x1="49063" y1="50469" x2="48281" y2="50235"/>
                        <a14:foregroundMark x1="43594" y1="48826" x2="43594" y2="48826"/>
                        <a14:foregroundMark x1="38906" y1="48122" x2="38906" y2="48122"/>
                        <a14:foregroundMark x1="38438" y1="48122" x2="38438" y2="48122"/>
                        <a14:foregroundMark x1="33125" y1="47887" x2="33125" y2="47887"/>
                        <a14:foregroundMark x1="30938" y1="47887" x2="30938" y2="47887"/>
                        <a14:foregroundMark x1="30156" y1="48122" x2="30156" y2="48122"/>
                        <a14:foregroundMark x1="28594" y1="48592" x2="28594" y2="48592"/>
                        <a14:foregroundMark x1="27500" y1="49061" x2="27500" y2="49061"/>
                        <a14:foregroundMark x1="27031" y1="49296" x2="27031" y2="49296"/>
                        <a14:foregroundMark x1="26719" y1="49296" x2="26719" y2="49296"/>
                        <a14:foregroundMark x1="24219" y1="49765" x2="24219" y2="49765"/>
                        <a14:foregroundMark x1="24063" y1="50000" x2="24063" y2="50000"/>
                        <a14:foregroundMark x1="24688" y1="51643" x2="24688" y2="51643"/>
                        <a14:foregroundMark x1="23281" y1="53052" x2="23281" y2="53052"/>
                        <a14:foregroundMark x1="22344" y1="52817" x2="22344" y2="52817"/>
                        <a14:foregroundMark x1="68281" y1="49296" x2="68281" y2="49296"/>
                        <a14:foregroundMark x1="69688" y1="48592" x2="69688" y2="48592"/>
                        <a14:foregroundMark x1="67500" y1="46714" x2="67500" y2="46714"/>
                        <a14:foregroundMark x1="66719" y1="46244" x2="66719" y2="46244"/>
                        <a14:foregroundMark x1="63281" y1="44836" x2="63906" y2="44836"/>
                        <a14:foregroundMark x1="63750" y1="44836" x2="63750" y2="44836"/>
                        <a14:foregroundMark x1="65625" y1="44836" x2="65625" y2="44836"/>
                        <a14:foregroundMark x1="66563" y1="44836" x2="66563" y2="44836"/>
                        <a14:foregroundMark x1="65313" y1="44836" x2="65313" y2="44836"/>
                        <a14:foregroundMark x1="61250" y1="44601" x2="61250" y2="44601"/>
                        <a14:foregroundMark x1="57656" y1="44131" x2="57656" y2="44131"/>
                        <a14:foregroundMark x1="59375" y1="43897" x2="59375" y2="43897"/>
                      </a14:backgroundRemoval>
                    </a14:imgEffect>
                  </a14:imgLayer>
                </a14:imgProps>
              </a:ext>
              <a:ext uri="{28A0092B-C50C-407E-A947-70E740481C1C}">
                <a14:useLocalDpi xmlns:a14="http://schemas.microsoft.com/office/drawing/2010/main" val="0"/>
              </a:ext>
            </a:extLst>
          </a:blip>
          <a:stretch>
            <a:fillRect/>
          </a:stretch>
        </p:blipFill>
        <p:spPr>
          <a:xfrm>
            <a:off x="4876800" y="3859768"/>
            <a:ext cx="4267200" cy="2840355"/>
          </a:xfrm>
          <a:prstGeom prst="rect">
            <a:avLst/>
          </a:prstGeom>
        </p:spPr>
      </p:pic>
    </p:spTree>
    <p:extLst>
      <p:ext uri="{BB962C8B-B14F-4D97-AF65-F5344CB8AC3E}">
        <p14:creationId xmlns:p14="http://schemas.microsoft.com/office/powerpoint/2010/main" val="20967263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766466" y="152401"/>
            <a:ext cx="8229600" cy="838199"/>
          </a:xfrm>
        </p:spPr>
        <p:txBody>
          <a:bodyPr>
            <a:noAutofit/>
          </a:bodyPr>
          <a:lstStyle/>
          <a:p>
            <a:r>
              <a:rPr lang="en-US" altLang="zh-HK" sz="4800" dirty="0" smtClean="0"/>
              <a:t>AUC                                 AUPR</a:t>
            </a:r>
            <a:endParaRPr lang="zh-HK" altLang="en-US" sz="18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580" t="4148" r="7040"/>
          <a:stretch/>
        </p:blipFill>
        <p:spPr>
          <a:xfrm>
            <a:off x="552186" y="890308"/>
            <a:ext cx="3643280" cy="3067627"/>
          </a:xfrm>
          <a:prstGeom prst="rect">
            <a:avLst/>
          </a:prstGeom>
        </p:spPr>
      </p:pic>
      <p:sp>
        <p:nvSpPr>
          <p:cNvPr id="11" name="TextBox 10"/>
          <p:cNvSpPr txBox="1"/>
          <p:nvPr/>
        </p:nvSpPr>
        <p:spPr>
          <a:xfrm>
            <a:off x="1376066" y="3500735"/>
            <a:ext cx="1981200" cy="461665"/>
          </a:xfrm>
          <a:prstGeom prst="rect">
            <a:avLst/>
          </a:prstGeom>
          <a:solidFill>
            <a:srgbClr val="FFFFFF"/>
          </a:solidFill>
        </p:spPr>
        <p:txBody>
          <a:bodyPr wrap="square" rtlCol="0">
            <a:spAutoFit/>
          </a:bodyPr>
          <a:lstStyle/>
          <a:p>
            <a:pPr algn="ctr"/>
            <a:r>
              <a:rPr lang="en-US" sz="2400" dirty="0" smtClean="0"/>
              <a:t>FP/(FP+TN)</a:t>
            </a:r>
            <a:endParaRPr lang="en-US" sz="2400" dirty="0"/>
          </a:p>
        </p:txBody>
      </p:sp>
      <p:sp>
        <p:nvSpPr>
          <p:cNvPr id="14" name="TextBox 13"/>
          <p:cNvSpPr txBox="1"/>
          <p:nvPr/>
        </p:nvSpPr>
        <p:spPr>
          <a:xfrm rot="16200000">
            <a:off x="-531167" y="1974502"/>
            <a:ext cx="1981200" cy="461665"/>
          </a:xfrm>
          <a:prstGeom prst="rect">
            <a:avLst/>
          </a:prstGeom>
          <a:solidFill>
            <a:srgbClr val="FFFFFF"/>
          </a:solidFill>
        </p:spPr>
        <p:txBody>
          <a:bodyPr wrap="square" rtlCol="0">
            <a:spAutoFit/>
          </a:bodyPr>
          <a:lstStyle/>
          <a:p>
            <a:pPr algn="ctr"/>
            <a:r>
              <a:rPr lang="en-US" sz="2400" dirty="0"/>
              <a:t>T</a:t>
            </a:r>
            <a:r>
              <a:rPr lang="en-US" sz="2400" dirty="0" smtClean="0"/>
              <a:t>P/(TP+FN)</a:t>
            </a:r>
            <a:endParaRPr lang="en-US" sz="2400" dirty="0"/>
          </a:p>
        </p:txBody>
      </p:sp>
      <p:sp>
        <p:nvSpPr>
          <p:cNvPr id="13" name="TextBox 12"/>
          <p:cNvSpPr txBox="1"/>
          <p:nvPr/>
        </p:nvSpPr>
        <p:spPr>
          <a:xfrm>
            <a:off x="3200400" y="314980"/>
            <a:ext cx="3124200" cy="523220"/>
          </a:xfrm>
          <a:prstGeom prst="rect">
            <a:avLst/>
          </a:prstGeom>
          <a:noFill/>
          <a:ln w="38100">
            <a:solidFill>
              <a:srgbClr val="C00000"/>
            </a:solidFill>
            <a:prstDash val="dashDot"/>
          </a:ln>
        </p:spPr>
        <p:txBody>
          <a:bodyPr wrap="square" rtlCol="0">
            <a:spAutoFit/>
          </a:bodyPr>
          <a:lstStyle/>
          <a:p>
            <a:pPr algn="ctr"/>
            <a:r>
              <a:rPr lang="en-US" altLang="zh-HK" sz="2800" dirty="0" smtClean="0">
                <a:solidFill>
                  <a:srgbClr val="C00000"/>
                </a:solidFill>
              </a:rPr>
              <a:t>A is better than B</a:t>
            </a:r>
            <a:endParaRPr lang="zh-HK" altLang="en-US" sz="2800" dirty="0">
              <a:solidFill>
                <a:srgbClr val="C00000"/>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2979364881"/>
              </p:ext>
            </p:extLst>
          </p:nvPr>
        </p:nvGraphicFramePr>
        <p:xfrm>
          <a:off x="381000" y="4114800"/>
          <a:ext cx="3810000" cy="2438400"/>
        </p:xfrm>
        <a:graphic>
          <a:graphicData uri="http://schemas.openxmlformats.org/drawingml/2006/table">
            <a:tbl>
              <a:tblPr>
                <a:tableStyleId>{616DA210-FB5B-4158-B5E0-FEB733F419BA}</a:tableStyleId>
              </a:tblPr>
              <a:tblGrid>
                <a:gridCol w="1270000"/>
                <a:gridCol w="1270000"/>
                <a:gridCol w="1270000"/>
              </a:tblGrid>
              <a:tr h="898358">
                <a:tc>
                  <a:txBody>
                    <a:bodyPr/>
                    <a:lstStyle/>
                    <a:p>
                      <a:pPr algn="ctr"/>
                      <a:endParaRPr lang="en-US" sz="2000" baseline="-25000" dirty="0">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000" dirty="0" smtClean="0">
                          <a:solidFill>
                            <a:schemeClr val="tx1"/>
                          </a:solidFill>
                        </a:rPr>
                        <a:t>Actual </a:t>
                      </a:r>
                    </a:p>
                    <a:p>
                      <a:pPr algn="ctr"/>
                      <a:r>
                        <a:rPr lang="en-US" sz="2000" dirty="0" smtClean="0">
                          <a:solidFill>
                            <a:schemeClr val="tx1"/>
                          </a:solidFill>
                        </a:rPr>
                        <a:t>+</a:t>
                      </a:r>
                      <a:r>
                        <a:rPr lang="en-US" sz="2000" dirty="0" err="1" smtClean="0">
                          <a:solidFill>
                            <a:schemeClr val="tx1"/>
                          </a:solidFill>
                        </a:rPr>
                        <a:t>ve</a:t>
                      </a:r>
                      <a:endParaRPr lang="en-US" sz="2000" baseline="-25000" dirty="0">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Actual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t>
                      </a:r>
                      <a:r>
                        <a:rPr lang="en-US" sz="2000" dirty="0" err="1" smtClean="0">
                          <a:solidFill>
                            <a:schemeClr val="tx1"/>
                          </a:solidFill>
                        </a:rPr>
                        <a:t>ve</a:t>
                      </a:r>
                      <a:endParaRPr lang="en-US" sz="200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7700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Predicted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a:t>
                      </a:r>
                      <a:r>
                        <a:rPr lang="en-US" sz="2000" baseline="0" dirty="0" err="1" smtClean="0">
                          <a:solidFill>
                            <a:schemeClr val="tx1"/>
                          </a:solidFill>
                        </a:rPr>
                        <a:t>ve</a:t>
                      </a:r>
                      <a:endParaRPr lang="en-US" sz="200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TP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FP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7700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Predicted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a:t>
                      </a:r>
                      <a:r>
                        <a:rPr lang="en-US" sz="2000" baseline="0" dirty="0" err="1" smtClean="0">
                          <a:solidFill>
                            <a:schemeClr val="tx1"/>
                          </a:solidFill>
                        </a:rPr>
                        <a:t>ve</a:t>
                      </a:r>
                      <a:endParaRPr lang="en-US" sz="200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FP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TN</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654482741"/>
              </p:ext>
            </p:extLst>
          </p:nvPr>
        </p:nvGraphicFramePr>
        <p:xfrm>
          <a:off x="5029200" y="4114800"/>
          <a:ext cx="3810000" cy="2438400"/>
        </p:xfrm>
        <a:graphic>
          <a:graphicData uri="http://schemas.openxmlformats.org/drawingml/2006/table">
            <a:tbl>
              <a:tblPr>
                <a:tableStyleId>{616DA210-FB5B-4158-B5E0-FEB733F419BA}</a:tableStyleId>
              </a:tblPr>
              <a:tblGrid>
                <a:gridCol w="1270000"/>
                <a:gridCol w="1270000"/>
                <a:gridCol w="1270000"/>
              </a:tblGrid>
              <a:tr h="898358">
                <a:tc>
                  <a:txBody>
                    <a:bodyPr/>
                    <a:lstStyle/>
                    <a:p>
                      <a:pPr algn="ctr"/>
                      <a:endParaRPr lang="en-US" sz="2000" baseline="-25000" dirty="0">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000" dirty="0" smtClean="0">
                          <a:solidFill>
                            <a:schemeClr val="tx1"/>
                          </a:solidFill>
                        </a:rPr>
                        <a:t>Actual </a:t>
                      </a:r>
                    </a:p>
                    <a:p>
                      <a:pPr algn="ctr"/>
                      <a:r>
                        <a:rPr lang="en-US" sz="2000" dirty="0" smtClean="0">
                          <a:solidFill>
                            <a:schemeClr val="tx1"/>
                          </a:solidFill>
                        </a:rPr>
                        <a:t>+</a:t>
                      </a:r>
                      <a:r>
                        <a:rPr lang="en-US" sz="2000" dirty="0" err="1" smtClean="0">
                          <a:solidFill>
                            <a:schemeClr val="tx1"/>
                          </a:solidFill>
                        </a:rPr>
                        <a:t>ve</a:t>
                      </a:r>
                      <a:endParaRPr lang="en-US" sz="2000" baseline="-25000" dirty="0">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Actual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t>
                      </a:r>
                      <a:r>
                        <a:rPr lang="en-US" sz="2000" dirty="0" err="1" smtClean="0">
                          <a:solidFill>
                            <a:schemeClr val="tx1"/>
                          </a:solidFill>
                        </a:rPr>
                        <a:t>ve</a:t>
                      </a:r>
                      <a:endParaRPr lang="en-US" sz="200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7700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Predicted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a:t>
                      </a:r>
                      <a:r>
                        <a:rPr lang="en-US" sz="2000" baseline="0" dirty="0" err="1" smtClean="0">
                          <a:solidFill>
                            <a:schemeClr val="tx1"/>
                          </a:solidFill>
                        </a:rPr>
                        <a:t>ve</a:t>
                      </a:r>
                      <a:endParaRPr lang="en-US" sz="200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TP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FP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7700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Predicted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a:t>
                      </a:r>
                      <a:r>
                        <a:rPr lang="en-US" sz="2000" baseline="0" dirty="0" err="1" smtClean="0">
                          <a:solidFill>
                            <a:schemeClr val="tx1"/>
                          </a:solidFill>
                        </a:rPr>
                        <a:t>ve</a:t>
                      </a:r>
                      <a:endParaRPr lang="en-US" sz="200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FN</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TN</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7580" t="4148" r="7040"/>
          <a:stretch/>
        </p:blipFill>
        <p:spPr>
          <a:xfrm>
            <a:off x="5272120" y="890308"/>
            <a:ext cx="3643280" cy="3067627"/>
          </a:xfrm>
          <a:prstGeom prst="rect">
            <a:avLst/>
          </a:prstGeom>
        </p:spPr>
      </p:pic>
      <p:sp>
        <p:nvSpPr>
          <p:cNvPr id="19" name="TextBox 18"/>
          <p:cNvSpPr txBox="1"/>
          <p:nvPr/>
        </p:nvSpPr>
        <p:spPr>
          <a:xfrm>
            <a:off x="6096000" y="3500735"/>
            <a:ext cx="1981200" cy="461665"/>
          </a:xfrm>
          <a:prstGeom prst="rect">
            <a:avLst/>
          </a:prstGeom>
          <a:solidFill>
            <a:srgbClr val="FFFFFF"/>
          </a:solidFill>
        </p:spPr>
        <p:txBody>
          <a:bodyPr wrap="square" rtlCol="0">
            <a:spAutoFit/>
          </a:bodyPr>
          <a:lstStyle/>
          <a:p>
            <a:pPr algn="ctr"/>
            <a:r>
              <a:rPr lang="en-US" sz="2400" dirty="0"/>
              <a:t>T</a:t>
            </a:r>
            <a:r>
              <a:rPr lang="en-US" sz="2400" dirty="0" smtClean="0"/>
              <a:t>P/(TP+FP)</a:t>
            </a:r>
            <a:endParaRPr lang="en-US" sz="2400" dirty="0"/>
          </a:p>
        </p:txBody>
      </p:sp>
      <p:sp>
        <p:nvSpPr>
          <p:cNvPr id="20" name="TextBox 19"/>
          <p:cNvSpPr txBox="1"/>
          <p:nvPr/>
        </p:nvSpPr>
        <p:spPr>
          <a:xfrm rot="16200000">
            <a:off x="4188767" y="1974502"/>
            <a:ext cx="1981200" cy="461665"/>
          </a:xfrm>
          <a:prstGeom prst="rect">
            <a:avLst/>
          </a:prstGeom>
          <a:solidFill>
            <a:srgbClr val="FFFFFF"/>
          </a:solidFill>
        </p:spPr>
        <p:txBody>
          <a:bodyPr wrap="square" rtlCol="0">
            <a:spAutoFit/>
          </a:bodyPr>
          <a:lstStyle/>
          <a:p>
            <a:pPr algn="ctr"/>
            <a:r>
              <a:rPr lang="en-US" sz="2400" dirty="0"/>
              <a:t>T</a:t>
            </a:r>
            <a:r>
              <a:rPr lang="en-US" sz="2400" dirty="0" smtClean="0"/>
              <a:t>P/(TP+FN)</a:t>
            </a:r>
            <a:endParaRPr lang="en-US" sz="2400" dirty="0"/>
          </a:p>
        </p:txBody>
      </p:sp>
    </p:spTree>
    <p:extLst>
      <p:ext uri="{BB962C8B-B14F-4D97-AF65-F5344CB8AC3E}">
        <p14:creationId xmlns:p14="http://schemas.microsoft.com/office/powerpoint/2010/main" val="224424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766466" y="152401"/>
            <a:ext cx="8229600" cy="838199"/>
          </a:xfrm>
        </p:spPr>
        <p:txBody>
          <a:bodyPr>
            <a:noAutofit/>
          </a:bodyPr>
          <a:lstStyle/>
          <a:p>
            <a:r>
              <a:rPr lang="en-US" altLang="zh-HK" sz="4800" dirty="0" smtClean="0"/>
              <a:t>AUC                                 AUPR</a:t>
            </a:r>
            <a:endParaRPr lang="zh-HK" altLang="en-US" sz="18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580" t="4148" r="7040"/>
          <a:stretch/>
        </p:blipFill>
        <p:spPr>
          <a:xfrm>
            <a:off x="552186" y="890308"/>
            <a:ext cx="3643280" cy="3067627"/>
          </a:xfrm>
          <a:prstGeom prst="rect">
            <a:avLst/>
          </a:prstGeom>
        </p:spPr>
      </p:pic>
      <p:sp>
        <p:nvSpPr>
          <p:cNvPr id="11" name="TextBox 10"/>
          <p:cNvSpPr txBox="1"/>
          <p:nvPr/>
        </p:nvSpPr>
        <p:spPr>
          <a:xfrm>
            <a:off x="1376066" y="3500735"/>
            <a:ext cx="1981200" cy="461665"/>
          </a:xfrm>
          <a:prstGeom prst="rect">
            <a:avLst/>
          </a:prstGeom>
          <a:solidFill>
            <a:srgbClr val="FFFFFF"/>
          </a:solidFill>
        </p:spPr>
        <p:txBody>
          <a:bodyPr wrap="square" rtlCol="0">
            <a:spAutoFit/>
          </a:bodyPr>
          <a:lstStyle/>
          <a:p>
            <a:pPr algn="ctr"/>
            <a:r>
              <a:rPr lang="en-US" sz="2400" dirty="0" smtClean="0"/>
              <a:t>FP/(FP+TN)</a:t>
            </a:r>
            <a:endParaRPr lang="en-US" sz="2400" dirty="0"/>
          </a:p>
        </p:txBody>
      </p:sp>
      <p:sp>
        <p:nvSpPr>
          <p:cNvPr id="14" name="TextBox 13"/>
          <p:cNvSpPr txBox="1"/>
          <p:nvPr/>
        </p:nvSpPr>
        <p:spPr>
          <a:xfrm rot="16200000">
            <a:off x="-531167" y="1974502"/>
            <a:ext cx="1981200" cy="461665"/>
          </a:xfrm>
          <a:prstGeom prst="rect">
            <a:avLst/>
          </a:prstGeom>
          <a:solidFill>
            <a:srgbClr val="FFFFFF"/>
          </a:solidFill>
        </p:spPr>
        <p:txBody>
          <a:bodyPr wrap="square" rtlCol="0">
            <a:spAutoFit/>
          </a:bodyPr>
          <a:lstStyle/>
          <a:p>
            <a:pPr algn="ctr"/>
            <a:r>
              <a:rPr lang="en-US" sz="2400" dirty="0">
                <a:solidFill>
                  <a:srgbClr val="F2F2F2"/>
                </a:solidFill>
              </a:rPr>
              <a:t>T</a:t>
            </a:r>
            <a:r>
              <a:rPr lang="en-US" sz="2400" dirty="0" smtClean="0">
                <a:solidFill>
                  <a:srgbClr val="F2F2F2"/>
                </a:solidFill>
              </a:rPr>
              <a:t>P/(TP+FN)</a:t>
            </a:r>
            <a:endParaRPr lang="en-US" sz="2400" dirty="0">
              <a:solidFill>
                <a:srgbClr val="F2F2F2"/>
              </a:solidFill>
            </a:endParaRPr>
          </a:p>
        </p:txBody>
      </p:sp>
      <p:sp>
        <p:nvSpPr>
          <p:cNvPr id="13" name="TextBox 12"/>
          <p:cNvSpPr txBox="1"/>
          <p:nvPr/>
        </p:nvSpPr>
        <p:spPr>
          <a:xfrm>
            <a:off x="3200400" y="314980"/>
            <a:ext cx="3124200" cy="523220"/>
          </a:xfrm>
          <a:prstGeom prst="rect">
            <a:avLst/>
          </a:prstGeom>
          <a:noFill/>
          <a:ln w="38100">
            <a:solidFill>
              <a:srgbClr val="C00000"/>
            </a:solidFill>
            <a:prstDash val="dashDot"/>
          </a:ln>
        </p:spPr>
        <p:txBody>
          <a:bodyPr wrap="square" rtlCol="0">
            <a:spAutoFit/>
          </a:bodyPr>
          <a:lstStyle/>
          <a:p>
            <a:pPr algn="ctr"/>
            <a:r>
              <a:rPr lang="en-US" altLang="zh-HK" sz="2800" dirty="0" smtClean="0">
                <a:solidFill>
                  <a:srgbClr val="C00000"/>
                </a:solidFill>
              </a:rPr>
              <a:t>A is better than B</a:t>
            </a:r>
            <a:endParaRPr lang="zh-HK" altLang="en-US" sz="2800" dirty="0">
              <a:solidFill>
                <a:srgbClr val="C00000"/>
              </a:solidFill>
            </a:endParaRP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7580" t="4148" r="7040"/>
          <a:stretch/>
        </p:blipFill>
        <p:spPr>
          <a:xfrm>
            <a:off x="5272120" y="890308"/>
            <a:ext cx="3643280" cy="3067627"/>
          </a:xfrm>
          <a:prstGeom prst="rect">
            <a:avLst/>
          </a:prstGeom>
        </p:spPr>
      </p:pic>
      <p:sp>
        <p:nvSpPr>
          <p:cNvPr id="19" name="TextBox 18"/>
          <p:cNvSpPr txBox="1"/>
          <p:nvPr/>
        </p:nvSpPr>
        <p:spPr>
          <a:xfrm>
            <a:off x="6096000" y="3500735"/>
            <a:ext cx="1981200" cy="461665"/>
          </a:xfrm>
          <a:prstGeom prst="rect">
            <a:avLst/>
          </a:prstGeom>
          <a:solidFill>
            <a:srgbClr val="FFFFFF"/>
          </a:solidFill>
        </p:spPr>
        <p:txBody>
          <a:bodyPr wrap="square" rtlCol="0">
            <a:spAutoFit/>
          </a:bodyPr>
          <a:lstStyle/>
          <a:p>
            <a:pPr algn="ctr"/>
            <a:r>
              <a:rPr lang="en-US" sz="2400" dirty="0"/>
              <a:t>T</a:t>
            </a:r>
            <a:r>
              <a:rPr lang="en-US" sz="2400" dirty="0" smtClean="0"/>
              <a:t>P/(TP+FP)</a:t>
            </a:r>
            <a:endParaRPr lang="en-US" sz="2400" dirty="0"/>
          </a:p>
        </p:txBody>
      </p:sp>
      <p:sp>
        <p:nvSpPr>
          <p:cNvPr id="20" name="TextBox 19"/>
          <p:cNvSpPr txBox="1"/>
          <p:nvPr/>
        </p:nvSpPr>
        <p:spPr>
          <a:xfrm rot="16200000">
            <a:off x="4188767" y="1974502"/>
            <a:ext cx="1981200" cy="461665"/>
          </a:xfrm>
          <a:prstGeom prst="rect">
            <a:avLst/>
          </a:prstGeom>
          <a:solidFill>
            <a:srgbClr val="FFFFFF"/>
          </a:solidFill>
        </p:spPr>
        <p:txBody>
          <a:bodyPr wrap="square" rtlCol="0">
            <a:spAutoFit/>
          </a:bodyPr>
          <a:lstStyle/>
          <a:p>
            <a:pPr algn="ctr"/>
            <a:r>
              <a:rPr lang="en-US" sz="2400" dirty="0">
                <a:solidFill>
                  <a:schemeClr val="bg1">
                    <a:lumMod val="95000"/>
                  </a:schemeClr>
                </a:solidFill>
              </a:rPr>
              <a:t>T</a:t>
            </a:r>
            <a:r>
              <a:rPr lang="en-US" sz="2400" dirty="0" smtClean="0">
                <a:solidFill>
                  <a:schemeClr val="bg1">
                    <a:lumMod val="95000"/>
                  </a:schemeClr>
                </a:solidFill>
              </a:rPr>
              <a:t>P/(TP+FN)</a:t>
            </a:r>
            <a:endParaRPr lang="en-US" sz="2400" dirty="0">
              <a:solidFill>
                <a:schemeClr val="bg1">
                  <a:lumMod val="95000"/>
                </a:schemeClr>
              </a:solidFill>
            </a:endParaRPr>
          </a:p>
        </p:txBody>
      </p:sp>
      <p:graphicFrame>
        <p:nvGraphicFramePr>
          <p:cNvPr id="27" name="Table 26"/>
          <p:cNvGraphicFramePr>
            <a:graphicFrameLocks noGrp="1"/>
          </p:cNvGraphicFramePr>
          <p:nvPr>
            <p:extLst>
              <p:ext uri="{D42A27DB-BD31-4B8C-83A1-F6EECF244321}">
                <p14:modId xmlns:p14="http://schemas.microsoft.com/office/powerpoint/2010/main" val="1951845505"/>
              </p:ext>
            </p:extLst>
          </p:nvPr>
        </p:nvGraphicFramePr>
        <p:xfrm>
          <a:off x="5029200" y="4114800"/>
          <a:ext cx="3810000" cy="2438400"/>
        </p:xfrm>
        <a:graphic>
          <a:graphicData uri="http://schemas.openxmlformats.org/drawingml/2006/table">
            <a:tbl>
              <a:tblPr>
                <a:tableStyleId>{616DA210-FB5B-4158-B5E0-FEB733F419BA}</a:tableStyleId>
              </a:tblPr>
              <a:tblGrid>
                <a:gridCol w="1270000"/>
                <a:gridCol w="1270000"/>
                <a:gridCol w="1270000"/>
              </a:tblGrid>
              <a:tr h="898358">
                <a:tc>
                  <a:txBody>
                    <a:bodyPr/>
                    <a:lstStyle/>
                    <a:p>
                      <a:pPr algn="ctr"/>
                      <a:endParaRPr lang="en-US" sz="2000" baseline="-25000" dirty="0">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000" dirty="0" smtClean="0">
                          <a:solidFill>
                            <a:schemeClr val="tx1"/>
                          </a:solidFill>
                        </a:rPr>
                        <a:t>Actual </a:t>
                      </a:r>
                    </a:p>
                    <a:p>
                      <a:pPr algn="ctr"/>
                      <a:r>
                        <a:rPr lang="en-US" sz="2000" dirty="0" smtClean="0">
                          <a:solidFill>
                            <a:schemeClr val="tx1"/>
                          </a:solidFill>
                        </a:rPr>
                        <a:t>+</a:t>
                      </a:r>
                      <a:r>
                        <a:rPr lang="en-US" sz="2000" dirty="0" err="1" smtClean="0">
                          <a:solidFill>
                            <a:schemeClr val="tx1"/>
                          </a:solidFill>
                        </a:rPr>
                        <a:t>ve</a:t>
                      </a:r>
                      <a:endParaRPr lang="en-US" sz="2000" baseline="-25000" dirty="0">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Actual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t>
                      </a:r>
                      <a:r>
                        <a:rPr lang="en-US" sz="2000" dirty="0" err="1" smtClean="0">
                          <a:solidFill>
                            <a:schemeClr val="tx1"/>
                          </a:solidFill>
                        </a:rPr>
                        <a:t>ve</a:t>
                      </a:r>
                      <a:endParaRPr lang="en-US" sz="200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7700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Predicted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a:t>
                      </a:r>
                      <a:r>
                        <a:rPr lang="en-US" sz="2000" baseline="0" dirty="0" err="1" smtClean="0">
                          <a:solidFill>
                            <a:schemeClr val="tx1"/>
                          </a:solidFill>
                        </a:rPr>
                        <a:t>ve</a:t>
                      </a:r>
                      <a:endParaRPr lang="en-US" sz="200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TP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sz="3200" dirty="0" smtClean="0">
                          <a:solidFill>
                            <a:schemeClr val="tx1"/>
                          </a:solidFill>
                        </a:rPr>
                        <a:t>FP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r>
              <a:tr h="7700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Predicted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a:t>
                      </a:r>
                      <a:r>
                        <a:rPr lang="en-US" sz="2000" baseline="0" dirty="0" err="1" smtClean="0">
                          <a:solidFill>
                            <a:schemeClr val="tx1"/>
                          </a:solidFill>
                        </a:rPr>
                        <a:t>ve</a:t>
                      </a:r>
                      <a:endParaRPr lang="en-US" sz="200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FN</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TN</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79657694"/>
              </p:ext>
            </p:extLst>
          </p:nvPr>
        </p:nvGraphicFramePr>
        <p:xfrm>
          <a:off x="381000" y="4114800"/>
          <a:ext cx="3810000" cy="2438400"/>
        </p:xfrm>
        <a:graphic>
          <a:graphicData uri="http://schemas.openxmlformats.org/drawingml/2006/table">
            <a:tbl>
              <a:tblPr>
                <a:tableStyleId>{616DA210-FB5B-4158-B5E0-FEB733F419BA}</a:tableStyleId>
              </a:tblPr>
              <a:tblGrid>
                <a:gridCol w="1270000"/>
                <a:gridCol w="1270000"/>
                <a:gridCol w="1270000"/>
              </a:tblGrid>
              <a:tr h="898358">
                <a:tc>
                  <a:txBody>
                    <a:bodyPr/>
                    <a:lstStyle/>
                    <a:p>
                      <a:pPr algn="ctr"/>
                      <a:endParaRPr lang="en-US" sz="2000" baseline="-25000" dirty="0">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000" dirty="0" smtClean="0">
                          <a:solidFill>
                            <a:schemeClr val="tx1"/>
                          </a:solidFill>
                        </a:rPr>
                        <a:t>Actual </a:t>
                      </a:r>
                    </a:p>
                    <a:p>
                      <a:pPr algn="ctr"/>
                      <a:r>
                        <a:rPr lang="en-US" sz="2000" dirty="0" smtClean="0">
                          <a:solidFill>
                            <a:schemeClr val="tx1"/>
                          </a:solidFill>
                        </a:rPr>
                        <a:t>+</a:t>
                      </a:r>
                      <a:r>
                        <a:rPr lang="en-US" sz="2000" dirty="0" err="1" smtClean="0">
                          <a:solidFill>
                            <a:schemeClr val="tx1"/>
                          </a:solidFill>
                        </a:rPr>
                        <a:t>ve</a:t>
                      </a:r>
                      <a:endParaRPr lang="en-US" sz="2000" baseline="-25000" dirty="0">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Actual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t>
                      </a:r>
                      <a:r>
                        <a:rPr lang="en-US" sz="2000" dirty="0" err="1" smtClean="0">
                          <a:solidFill>
                            <a:schemeClr val="tx1"/>
                          </a:solidFill>
                        </a:rPr>
                        <a:t>ve</a:t>
                      </a:r>
                      <a:endParaRPr lang="en-US" sz="200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7700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Predicted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a:t>
                      </a:r>
                      <a:r>
                        <a:rPr lang="en-US" sz="2000" baseline="0" dirty="0" err="1" smtClean="0">
                          <a:solidFill>
                            <a:schemeClr val="tx1"/>
                          </a:solidFill>
                        </a:rPr>
                        <a:t>ve</a:t>
                      </a:r>
                      <a:endParaRPr lang="en-US" sz="200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TP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FP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r>
              <a:tr h="7700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Predicted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2000" baseline="0" dirty="0" smtClean="0">
                          <a:solidFill>
                            <a:schemeClr val="tx1"/>
                          </a:solidFill>
                        </a:rPr>
                        <a:t>-</a:t>
                      </a:r>
                      <a:r>
                        <a:rPr lang="en-US" sz="2000" baseline="0" dirty="0" err="1" smtClean="0">
                          <a:solidFill>
                            <a:schemeClr val="tx1"/>
                          </a:solidFill>
                        </a:rPr>
                        <a:t>ve</a:t>
                      </a:r>
                      <a:endParaRPr lang="en-US" sz="200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FP</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3200" dirty="0" smtClean="0">
                          <a:solidFill>
                            <a:schemeClr val="tx1"/>
                          </a:solidFill>
                        </a:rPr>
                        <a:t>TN</a:t>
                      </a:r>
                      <a:endParaRPr lang="en-US" sz="320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r>
            </a:tbl>
          </a:graphicData>
        </a:graphic>
      </p:graphicFrame>
      <p:sp>
        <p:nvSpPr>
          <p:cNvPr id="29" name="Rounded Rectangle 28"/>
          <p:cNvSpPr/>
          <p:nvPr/>
        </p:nvSpPr>
        <p:spPr>
          <a:xfrm>
            <a:off x="2819400" y="4191000"/>
            <a:ext cx="1524000" cy="2514600"/>
          </a:xfrm>
          <a:prstGeom prst="round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7467600" y="4191000"/>
            <a:ext cx="1524000" cy="2514600"/>
          </a:xfrm>
          <a:prstGeom prst="round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819400" y="4953000"/>
            <a:ext cx="1524000" cy="914400"/>
          </a:xfrm>
          <a:prstGeom prst="ellipse">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467600" y="4953000"/>
            <a:ext cx="1524000" cy="914400"/>
          </a:xfrm>
          <a:prstGeom prst="ellipse">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505200" y="3124200"/>
            <a:ext cx="5257800" cy="954107"/>
          </a:xfrm>
          <a:prstGeom prst="rect">
            <a:avLst/>
          </a:prstGeom>
          <a:solidFill>
            <a:schemeClr val="accent3">
              <a:lumMod val="20000"/>
              <a:lumOff val="80000"/>
            </a:schemeClr>
          </a:solidFill>
        </p:spPr>
        <p:txBody>
          <a:bodyPr wrap="square" rtlCol="0">
            <a:spAutoFit/>
          </a:bodyPr>
          <a:lstStyle/>
          <a:p>
            <a:r>
              <a:rPr lang="en-US" sz="2800" dirty="0" smtClean="0">
                <a:solidFill>
                  <a:srgbClr val="800000"/>
                </a:solidFill>
              </a:rPr>
              <a:t>Missing interactions:</a:t>
            </a:r>
          </a:p>
          <a:p>
            <a:r>
              <a:rPr lang="en-US" sz="2800" dirty="0" smtClean="0">
                <a:solidFill>
                  <a:srgbClr val="800000"/>
                </a:solidFill>
              </a:rPr>
              <a:t>Much more negative samples</a:t>
            </a:r>
            <a:endParaRPr lang="en-US" sz="2800" dirty="0">
              <a:solidFill>
                <a:srgbClr val="800000"/>
              </a:solidFill>
            </a:endParaRPr>
          </a:p>
        </p:txBody>
      </p:sp>
      <p:sp>
        <p:nvSpPr>
          <p:cNvPr id="34" name="TextBox 33"/>
          <p:cNvSpPr txBox="1"/>
          <p:nvPr/>
        </p:nvSpPr>
        <p:spPr>
          <a:xfrm>
            <a:off x="4191000" y="5751493"/>
            <a:ext cx="4038600" cy="954107"/>
          </a:xfrm>
          <a:prstGeom prst="rect">
            <a:avLst/>
          </a:prstGeom>
          <a:solidFill>
            <a:schemeClr val="accent3">
              <a:lumMod val="20000"/>
              <a:lumOff val="80000"/>
            </a:schemeClr>
          </a:solidFill>
        </p:spPr>
        <p:txBody>
          <a:bodyPr wrap="square" rtlCol="0">
            <a:spAutoFit/>
          </a:bodyPr>
          <a:lstStyle/>
          <a:p>
            <a:r>
              <a:rPr lang="en-US" sz="2800" dirty="0" smtClean="0">
                <a:solidFill>
                  <a:srgbClr val="800000"/>
                </a:solidFill>
              </a:rPr>
              <a:t>When # of FP’s is big:</a:t>
            </a:r>
          </a:p>
          <a:p>
            <a:r>
              <a:rPr lang="en-US" sz="2800" dirty="0" smtClean="0">
                <a:solidFill>
                  <a:srgbClr val="800000"/>
                </a:solidFill>
              </a:rPr>
              <a:t>AUC is overly optimistic</a:t>
            </a:r>
            <a:endParaRPr lang="en-US" sz="2800" dirty="0">
              <a:solidFill>
                <a:srgbClr val="800000"/>
              </a:solidFill>
            </a:endParaRPr>
          </a:p>
        </p:txBody>
      </p:sp>
    </p:spTree>
    <p:extLst>
      <p:ext uri="{BB962C8B-B14F-4D97-AF65-F5344CB8AC3E}">
        <p14:creationId xmlns:p14="http://schemas.microsoft.com/office/powerpoint/2010/main" val="3822305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447800"/>
            <a:ext cx="5970914" cy="1143000"/>
          </a:xfrm>
        </p:spPr>
        <p:txBody>
          <a:bodyPr>
            <a:noAutofit/>
          </a:bodyPr>
          <a:lstStyle/>
          <a:p>
            <a:r>
              <a:rPr lang="en-US" altLang="zh-HK" sz="5400" dirty="0" smtClean="0"/>
              <a:t>Overall performance</a:t>
            </a:r>
            <a:endParaRPr lang="zh-HK" altLang="en-US" sz="5400" dirty="0"/>
          </a:p>
        </p:txBody>
      </p:sp>
      <p:pic>
        <p:nvPicPr>
          <p:cNvPr id="5" name="Picture 4" descr="Screen Shot 2014-11-04 at 07.41.24 .png"/>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0492" t="16004" r="7499" b="56338"/>
          <a:stretch/>
        </p:blipFill>
        <p:spPr>
          <a:xfrm>
            <a:off x="122818" y="3048000"/>
            <a:ext cx="8944982" cy="1885467"/>
          </a:xfrm>
          <a:prstGeom prst="rect">
            <a:avLst/>
          </a:prstGeom>
        </p:spPr>
      </p:pic>
    </p:spTree>
    <p:extLst>
      <p:ext uri="{BB962C8B-B14F-4D97-AF65-F5344CB8AC3E}">
        <p14:creationId xmlns:p14="http://schemas.microsoft.com/office/powerpoint/2010/main" val="392194415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371600"/>
            <a:ext cx="6324600" cy="1143000"/>
          </a:xfrm>
        </p:spPr>
        <p:txBody>
          <a:bodyPr>
            <a:noAutofit/>
          </a:bodyPr>
          <a:lstStyle/>
          <a:p>
            <a:r>
              <a:rPr lang="en-US" altLang="zh-HK" sz="5400" dirty="0" smtClean="0"/>
              <a:t>With and without new similarity measures</a:t>
            </a:r>
            <a:endParaRPr lang="zh-HK" altLang="en-US" sz="5400" dirty="0"/>
          </a:p>
        </p:txBody>
      </p:sp>
      <p:pic>
        <p:nvPicPr>
          <p:cNvPr id="3" name="Picture 2" descr="Screen Shot 2014-11-04 at 07.41.24 .png"/>
          <p:cNvPicPr>
            <a:picLocks noChangeAspect="1"/>
          </p:cNvPicPr>
          <p:nvPr/>
        </p:nvPicPr>
        <p:blipFill rotWithShape="1">
          <a:blip r:embed="rId3">
            <a:extLst>
              <a:ext uri="{28A0092B-C50C-407E-A947-70E740481C1C}">
                <a14:useLocalDpi xmlns:a14="http://schemas.microsoft.com/office/drawing/2010/main" val="0"/>
              </a:ext>
            </a:extLst>
          </a:blip>
          <a:srcRect l="10047" t="62337" r="17252" b="14970"/>
          <a:stretch/>
        </p:blipFill>
        <p:spPr>
          <a:xfrm>
            <a:off x="76200" y="3352800"/>
            <a:ext cx="8983185" cy="1752600"/>
          </a:xfrm>
          <a:prstGeom prst="rect">
            <a:avLst/>
          </a:prstGeom>
        </p:spPr>
      </p:pic>
    </p:spTree>
    <p:extLst>
      <p:ext uri="{BB962C8B-B14F-4D97-AF65-F5344CB8AC3E}">
        <p14:creationId xmlns:p14="http://schemas.microsoft.com/office/powerpoint/2010/main" val="282677141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32037"/>
            <a:ext cx="8458200" cy="2849563"/>
          </a:xfrm>
        </p:spPr>
        <p:txBody>
          <a:bodyPr>
            <a:noAutofit/>
          </a:bodyPr>
          <a:lstStyle/>
          <a:p>
            <a:r>
              <a:rPr lang="en-US" dirty="0" smtClean="0"/>
              <a:t>Remove known interactions from the data set to create “new” drugs and targets</a:t>
            </a:r>
          </a:p>
          <a:p>
            <a:r>
              <a:rPr lang="en-US" dirty="0" smtClean="0"/>
              <a:t>Consider </a:t>
            </a:r>
            <a:r>
              <a:rPr lang="en-US" dirty="0" smtClean="0"/>
              <a:t>if the removed interactions could be predicted</a:t>
            </a:r>
            <a:endParaRPr lang="en-US" dirty="0" smtClean="0"/>
          </a:p>
          <a:p>
            <a:r>
              <a:rPr lang="en-US" dirty="0" smtClean="0"/>
              <a:t>The </a:t>
            </a:r>
            <a:r>
              <a:rPr lang="en-US" b="1" dirty="0" err="1" smtClean="0">
                <a:solidFill>
                  <a:schemeClr val="tx2">
                    <a:lumMod val="60000"/>
                    <a:lumOff val="40000"/>
                  </a:schemeClr>
                </a:solidFill>
              </a:rPr>
              <a:t>mis</a:t>
            </a:r>
            <a:r>
              <a:rPr lang="en-US" b="1" dirty="0" smtClean="0">
                <a:solidFill>
                  <a:schemeClr val="tx2">
                    <a:lumMod val="60000"/>
                    <a:lumOff val="40000"/>
                  </a:schemeClr>
                </a:solidFill>
              </a:rPr>
              <a:t>-prediction error </a:t>
            </a:r>
            <a:r>
              <a:rPr lang="en-US" dirty="0"/>
              <a:t>measures the fraction of </a:t>
            </a:r>
            <a:r>
              <a:rPr lang="en-US" dirty="0" smtClean="0"/>
              <a:t>“new” drugs </a:t>
            </a:r>
            <a:r>
              <a:rPr lang="en-US" dirty="0"/>
              <a:t>with a wrong </a:t>
            </a:r>
            <a:r>
              <a:rPr lang="en-US" dirty="0" smtClean="0"/>
              <a:t>prediction</a:t>
            </a:r>
            <a:endParaRPr lang="en-US" dirty="0"/>
          </a:p>
        </p:txBody>
      </p:sp>
      <p:sp>
        <p:nvSpPr>
          <p:cNvPr id="5" name="Title 1"/>
          <p:cNvSpPr>
            <a:spLocks noGrp="1"/>
          </p:cNvSpPr>
          <p:nvPr>
            <p:ph type="title"/>
          </p:nvPr>
        </p:nvSpPr>
        <p:spPr>
          <a:xfrm>
            <a:off x="304800" y="838200"/>
            <a:ext cx="8534400" cy="1143000"/>
          </a:xfrm>
        </p:spPr>
        <p:txBody>
          <a:bodyPr>
            <a:noAutofit/>
          </a:bodyPr>
          <a:lstStyle/>
          <a:p>
            <a:r>
              <a:rPr lang="en-US" altLang="zh-HK" sz="5400" dirty="0" smtClean="0"/>
              <a:t>New drug, new target</a:t>
            </a:r>
            <a:endParaRPr lang="zh-HK" altLang="en-US" sz="5400" dirty="0"/>
          </a:p>
        </p:txBody>
      </p:sp>
    </p:spTree>
    <p:extLst>
      <p:ext uri="{BB962C8B-B14F-4D97-AF65-F5344CB8AC3E}">
        <p14:creationId xmlns:p14="http://schemas.microsoft.com/office/powerpoint/2010/main" val="2349296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38200"/>
            <a:ext cx="8534400" cy="1143000"/>
          </a:xfrm>
        </p:spPr>
        <p:txBody>
          <a:bodyPr>
            <a:noAutofit/>
          </a:bodyPr>
          <a:lstStyle/>
          <a:p>
            <a:r>
              <a:rPr lang="en-US" altLang="zh-HK" sz="5400" dirty="0" smtClean="0"/>
              <a:t>New drug, new target</a:t>
            </a:r>
            <a:endParaRPr lang="zh-HK" altLang="en-US" sz="5400" dirty="0"/>
          </a:p>
        </p:txBody>
      </p:sp>
      <p:sp>
        <p:nvSpPr>
          <p:cNvPr id="5" name="TextBox 4"/>
          <p:cNvSpPr txBox="1"/>
          <p:nvPr/>
        </p:nvSpPr>
        <p:spPr>
          <a:xfrm>
            <a:off x="76200" y="5112603"/>
            <a:ext cx="8991600" cy="830997"/>
          </a:xfrm>
          <a:prstGeom prst="rect">
            <a:avLst/>
          </a:prstGeom>
          <a:noFill/>
        </p:spPr>
        <p:txBody>
          <a:bodyPr wrap="square" rtlCol="0">
            <a:spAutoFit/>
          </a:bodyPr>
          <a:lstStyle/>
          <a:p>
            <a:pPr algn="ctr"/>
            <a:r>
              <a:rPr lang="en-US" sz="2400" dirty="0" smtClean="0"/>
              <a:t>The numbers are </a:t>
            </a:r>
            <a:r>
              <a:rPr lang="en-US" sz="2400" dirty="0" err="1" smtClean="0"/>
              <a:t>mis</a:t>
            </a:r>
            <a:r>
              <a:rPr lang="en-US" sz="2400" dirty="0" smtClean="0"/>
              <a:t>-prediction errors</a:t>
            </a:r>
            <a:r>
              <a:rPr lang="en-US" sz="2400" dirty="0" smtClean="0"/>
              <a:t>.</a:t>
            </a:r>
          </a:p>
          <a:p>
            <a:pPr algn="ctr"/>
            <a:r>
              <a:rPr lang="en-US" sz="2400" dirty="0" smtClean="0"/>
              <a:t>The smaller the </a:t>
            </a:r>
            <a:r>
              <a:rPr lang="en-US" sz="2400" dirty="0" err="1" smtClean="0"/>
              <a:t>mis</a:t>
            </a:r>
            <a:r>
              <a:rPr lang="en-US" sz="2400" dirty="0" smtClean="0"/>
              <a:t>-prediction error</a:t>
            </a:r>
            <a:r>
              <a:rPr lang="en-US" sz="2400" dirty="0" smtClean="0"/>
              <a:t>, the better the performance.</a:t>
            </a:r>
            <a:endParaRPr lang="en-US" sz="2400" dirty="0"/>
          </a:p>
        </p:txBody>
      </p:sp>
      <p:pic>
        <p:nvPicPr>
          <p:cNvPr id="3" name="Picture 2" descr="Screen Shot 2014-11-04 at 07.45.33 .png"/>
          <p:cNvPicPr>
            <a:picLocks noChangeAspect="1"/>
          </p:cNvPicPr>
          <p:nvPr/>
        </p:nvPicPr>
        <p:blipFill rotWithShape="1">
          <a:blip r:embed="rId3">
            <a:extLst>
              <a:ext uri="{28A0092B-C50C-407E-A947-70E740481C1C}">
                <a14:useLocalDpi xmlns:a14="http://schemas.microsoft.com/office/drawing/2010/main" val="0"/>
              </a:ext>
            </a:extLst>
          </a:blip>
          <a:srcRect l="24529" t="62573" r="20797" b="14024"/>
          <a:stretch/>
        </p:blipFill>
        <p:spPr>
          <a:xfrm>
            <a:off x="304800" y="2514600"/>
            <a:ext cx="8539640" cy="2284649"/>
          </a:xfrm>
          <a:prstGeom prst="rect">
            <a:avLst/>
          </a:prstGeom>
        </p:spPr>
      </p:pic>
    </p:spTree>
    <p:extLst>
      <p:ext uri="{BB962C8B-B14F-4D97-AF65-F5344CB8AC3E}">
        <p14:creationId xmlns:p14="http://schemas.microsoft.com/office/powerpoint/2010/main" val="49839943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smtClean="0"/>
              <a:t>Conclusions</a:t>
            </a:r>
            <a:endParaRPr lang="zh-HK" altLang="en-US" dirty="0"/>
          </a:p>
        </p:txBody>
      </p:sp>
      <p:sp>
        <p:nvSpPr>
          <p:cNvPr id="3" name="Content Placeholder 2"/>
          <p:cNvSpPr>
            <a:spLocks noGrp="1"/>
          </p:cNvSpPr>
          <p:nvPr>
            <p:ph idx="1"/>
          </p:nvPr>
        </p:nvSpPr>
        <p:spPr/>
        <p:txBody>
          <a:bodyPr>
            <a:normAutofit/>
          </a:bodyPr>
          <a:lstStyle/>
          <a:p>
            <a:r>
              <a:rPr lang="en-US" altLang="zh-HK" sz="4000" dirty="0"/>
              <a:t>N</a:t>
            </a:r>
            <a:r>
              <a:rPr lang="en-US" altLang="zh-HK" sz="4000" dirty="0" smtClean="0"/>
              <a:t>on-structural-based similarities</a:t>
            </a:r>
          </a:p>
          <a:p>
            <a:r>
              <a:rPr lang="en-US" altLang="zh-HK" sz="4000" dirty="0" smtClean="0"/>
              <a:t>“Super-targets”</a:t>
            </a:r>
            <a:endParaRPr lang="zh-HK" altLang="en-US" sz="4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962082"/>
            <a:ext cx="8029575"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7821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5867400" cy="914400"/>
          </a:xfrm>
        </p:spPr>
        <p:txBody>
          <a:bodyPr>
            <a:normAutofit/>
          </a:bodyPr>
          <a:lstStyle/>
          <a:p>
            <a:r>
              <a:rPr lang="en-US" dirty="0" smtClean="0"/>
              <a:t>References</a:t>
            </a:r>
            <a:endParaRPr lang="en-US" dirty="0"/>
          </a:p>
        </p:txBody>
      </p:sp>
      <p:sp>
        <p:nvSpPr>
          <p:cNvPr id="3" name="Content Placeholder 2"/>
          <p:cNvSpPr>
            <a:spLocks noGrp="1"/>
          </p:cNvSpPr>
          <p:nvPr>
            <p:ph idx="1"/>
          </p:nvPr>
        </p:nvSpPr>
        <p:spPr>
          <a:xfrm>
            <a:off x="228600" y="838200"/>
            <a:ext cx="8763000" cy="4525963"/>
          </a:xfrm>
        </p:spPr>
        <p:txBody>
          <a:bodyPr>
            <a:noAutofit/>
          </a:bodyPr>
          <a:lstStyle/>
          <a:p>
            <a:pPr marL="514350" indent="-514350">
              <a:buFont typeface="+mj-lt"/>
              <a:buAutoNum type="arabicPeriod"/>
            </a:pPr>
            <a:r>
              <a:rPr lang="en-US" sz="900" dirty="0" smtClean="0"/>
              <a:t>E</a:t>
            </a:r>
            <a:r>
              <a:rPr lang="en-US" sz="900" dirty="0"/>
              <a:t>. E. Bolton, Y. Wang, P. A. </a:t>
            </a:r>
            <a:r>
              <a:rPr lang="en-US" sz="900" dirty="0" err="1"/>
              <a:t>Thiessen</a:t>
            </a:r>
            <a:r>
              <a:rPr lang="en-US" sz="900" dirty="0"/>
              <a:t> et al., “</a:t>
            </a:r>
            <a:r>
              <a:rPr lang="en-US" sz="900" dirty="0" err="1"/>
              <a:t>PubChem</a:t>
            </a:r>
            <a:r>
              <a:rPr lang="en-US" sz="900" dirty="0"/>
              <a:t>: </a:t>
            </a:r>
            <a:r>
              <a:rPr lang="en-US" sz="900" dirty="0" smtClean="0"/>
              <a:t>integrated platform </a:t>
            </a:r>
            <a:r>
              <a:rPr lang="en-US" sz="900" dirty="0"/>
              <a:t>of small molecules and biological activities,” Annual </a:t>
            </a:r>
            <a:r>
              <a:rPr lang="en-US" sz="900" dirty="0" smtClean="0"/>
              <a:t>Reports in </a:t>
            </a:r>
            <a:r>
              <a:rPr lang="en-US" sz="900" dirty="0"/>
              <a:t>Computational Chemistry, vol. 4, pp. </a:t>
            </a:r>
            <a:r>
              <a:rPr lang="en-US" sz="900" dirty="0" smtClean="0"/>
              <a:t> 217–241</a:t>
            </a:r>
            <a:r>
              <a:rPr lang="en-US" sz="900" dirty="0"/>
              <a:t>, 2008.</a:t>
            </a:r>
          </a:p>
          <a:p>
            <a:pPr marL="514350" indent="-514350">
              <a:buFont typeface="+mj-lt"/>
              <a:buAutoNum type="arabicPeriod"/>
            </a:pPr>
            <a:r>
              <a:rPr lang="en-US" sz="900" dirty="0" smtClean="0"/>
              <a:t>M</a:t>
            </a:r>
            <a:r>
              <a:rPr lang="en-US" sz="900" dirty="0"/>
              <a:t>. </a:t>
            </a:r>
            <a:r>
              <a:rPr lang="en-US" sz="900" dirty="0" err="1"/>
              <a:t>Hurle</a:t>
            </a:r>
            <a:r>
              <a:rPr lang="en-US" sz="900" dirty="0"/>
              <a:t>, L. Yang, Q. </a:t>
            </a:r>
            <a:r>
              <a:rPr lang="en-US" sz="900" dirty="0" err="1"/>
              <a:t>Xie</a:t>
            </a:r>
            <a:r>
              <a:rPr lang="en-US" sz="900" dirty="0"/>
              <a:t> et al., “Computational drug </a:t>
            </a:r>
            <a:r>
              <a:rPr lang="en-US" sz="900" dirty="0" smtClean="0"/>
              <a:t>repositioning: from </a:t>
            </a:r>
            <a:r>
              <a:rPr lang="en-US" sz="900" dirty="0"/>
              <a:t>data to therapeutics,” </a:t>
            </a:r>
            <a:r>
              <a:rPr lang="en-US" sz="900" dirty="0" err="1"/>
              <a:t>Clin</a:t>
            </a:r>
            <a:r>
              <a:rPr lang="en-US" sz="900" dirty="0"/>
              <a:t>. </a:t>
            </a:r>
            <a:r>
              <a:rPr lang="en-US" sz="900" dirty="0" err="1"/>
              <a:t>Pharmacol</a:t>
            </a:r>
            <a:r>
              <a:rPr lang="en-US" sz="900" dirty="0"/>
              <a:t>. </a:t>
            </a:r>
            <a:r>
              <a:rPr lang="en-US" sz="900" dirty="0" err="1"/>
              <a:t>Ther</a:t>
            </a:r>
            <a:r>
              <a:rPr lang="en-US" sz="900" dirty="0"/>
              <a:t>., vol. 93, no. 4, </a:t>
            </a:r>
            <a:r>
              <a:rPr lang="en-US" sz="900" dirty="0" smtClean="0"/>
              <a:t>pp. 335–341</a:t>
            </a:r>
            <a:r>
              <a:rPr lang="en-US" sz="900" dirty="0"/>
              <a:t>, 2013.</a:t>
            </a:r>
          </a:p>
          <a:p>
            <a:pPr marL="514350" indent="-514350">
              <a:buFont typeface="+mj-lt"/>
              <a:buAutoNum type="arabicPeriod"/>
            </a:pPr>
            <a:r>
              <a:rPr lang="en-US" sz="900" dirty="0" smtClean="0"/>
              <a:t>M</a:t>
            </a:r>
            <a:r>
              <a:rPr lang="en-US" sz="900" dirty="0"/>
              <a:t>. A. </a:t>
            </a:r>
            <a:r>
              <a:rPr lang="en-US" sz="900" dirty="0" err="1"/>
              <a:t>Yıldırım</a:t>
            </a:r>
            <a:r>
              <a:rPr lang="en-US" sz="900" dirty="0"/>
              <a:t>, K.-I. </a:t>
            </a:r>
            <a:r>
              <a:rPr lang="en-US" sz="900" dirty="0" err="1"/>
              <a:t>Goh</a:t>
            </a:r>
            <a:r>
              <a:rPr lang="en-US" sz="900" dirty="0"/>
              <a:t>, M. E. </a:t>
            </a:r>
            <a:r>
              <a:rPr lang="en-US" sz="900" dirty="0" err="1"/>
              <a:t>Cusick</a:t>
            </a:r>
            <a:r>
              <a:rPr lang="en-US" sz="900" dirty="0"/>
              <a:t> et al., “Drug-target network</a:t>
            </a:r>
            <a:r>
              <a:rPr lang="en-US" sz="900" dirty="0" smtClean="0"/>
              <a:t>,” Nat</a:t>
            </a:r>
            <a:r>
              <a:rPr lang="en-US" sz="900" dirty="0"/>
              <a:t>. </a:t>
            </a:r>
            <a:r>
              <a:rPr lang="en-US" sz="900" dirty="0" err="1"/>
              <a:t>Biotechnol</a:t>
            </a:r>
            <a:r>
              <a:rPr lang="en-US" sz="900" dirty="0"/>
              <a:t>., vol. 25, no. 10, pp. 1119–1126, 2007.</a:t>
            </a:r>
          </a:p>
          <a:p>
            <a:pPr marL="514350" indent="-514350">
              <a:buFont typeface="+mj-lt"/>
              <a:buAutoNum type="arabicPeriod"/>
            </a:pPr>
            <a:r>
              <a:rPr lang="en-US" sz="900" dirty="0" smtClean="0"/>
              <a:t>F</a:t>
            </a:r>
            <a:r>
              <a:rPr lang="en-US" sz="900" dirty="0"/>
              <a:t>. Cheng, C. Liu, J. Jiang et al., “Prediction of drug-target </a:t>
            </a:r>
            <a:r>
              <a:rPr lang="en-US" sz="900" dirty="0" smtClean="0"/>
              <a:t>interactions and </a:t>
            </a:r>
            <a:r>
              <a:rPr lang="en-US" sz="900" dirty="0"/>
              <a:t>drug repositioning via network-based inference,” </a:t>
            </a:r>
            <a:r>
              <a:rPr lang="en-US" sz="900" dirty="0" err="1"/>
              <a:t>PLoS</a:t>
            </a:r>
            <a:r>
              <a:rPr lang="en-US" sz="900" dirty="0"/>
              <a:t> </a:t>
            </a:r>
            <a:r>
              <a:rPr lang="en-US" sz="900" dirty="0" err="1" smtClean="0"/>
              <a:t>Comput</a:t>
            </a:r>
            <a:r>
              <a:rPr lang="en-US" sz="900" dirty="0" smtClean="0"/>
              <a:t>. Biol</a:t>
            </a:r>
            <a:r>
              <a:rPr lang="en-US" sz="900" dirty="0"/>
              <a:t>., vol. 8, no. 5, p. e1002503, 2012.</a:t>
            </a:r>
          </a:p>
          <a:p>
            <a:pPr marL="514350" indent="-514350">
              <a:buFont typeface="+mj-lt"/>
              <a:buAutoNum type="arabicPeriod"/>
            </a:pPr>
            <a:r>
              <a:rPr lang="en-US" sz="900" dirty="0" smtClean="0"/>
              <a:t>D</a:t>
            </a:r>
            <a:r>
              <a:rPr lang="en-US" sz="900" dirty="0"/>
              <a:t>.-S. Cao, S. Liu, Q.-S. </a:t>
            </a:r>
            <a:r>
              <a:rPr lang="en-US" sz="900" dirty="0" err="1"/>
              <a:t>Xu</a:t>
            </a:r>
            <a:r>
              <a:rPr lang="en-US" sz="900" dirty="0"/>
              <a:t> et al., “Large-scale prediction of </a:t>
            </a:r>
            <a:r>
              <a:rPr lang="en-US" sz="900" dirty="0" smtClean="0"/>
              <a:t>drug–target interactions </a:t>
            </a:r>
            <a:r>
              <a:rPr lang="en-US" sz="900" dirty="0"/>
              <a:t>using protein sequences and drug topological structures</a:t>
            </a:r>
            <a:r>
              <a:rPr lang="en-US" sz="900" dirty="0" smtClean="0"/>
              <a:t>,” Anal</a:t>
            </a:r>
            <a:r>
              <a:rPr lang="en-US" sz="900" dirty="0"/>
              <a:t>. </a:t>
            </a:r>
            <a:r>
              <a:rPr lang="en-US" sz="900" dirty="0" err="1"/>
              <a:t>Chim</a:t>
            </a:r>
            <a:r>
              <a:rPr lang="en-US" sz="900" dirty="0"/>
              <a:t>. </a:t>
            </a:r>
            <a:r>
              <a:rPr lang="en-US" sz="900" dirty="0" err="1"/>
              <a:t>Acta</a:t>
            </a:r>
            <a:r>
              <a:rPr lang="en-US" sz="900" dirty="0"/>
              <a:t>., vol. 752, pp. 1–10, 2012.</a:t>
            </a:r>
          </a:p>
          <a:p>
            <a:pPr marL="514350" indent="-514350">
              <a:buFont typeface="+mj-lt"/>
              <a:buAutoNum type="arabicPeriod"/>
            </a:pPr>
            <a:r>
              <a:rPr lang="en-US" sz="900" dirty="0" smtClean="0"/>
              <a:t>L</a:t>
            </a:r>
            <a:r>
              <a:rPr lang="en-US" sz="900" dirty="0"/>
              <a:t>. Jacob and J.-P. </a:t>
            </a:r>
            <a:r>
              <a:rPr lang="en-US" sz="900" dirty="0" err="1"/>
              <a:t>Vert</a:t>
            </a:r>
            <a:r>
              <a:rPr lang="en-US" sz="900" dirty="0"/>
              <a:t>, “Protein-ligand interaction prediction: </a:t>
            </a:r>
            <a:r>
              <a:rPr lang="en-US" sz="900" dirty="0" smtClean="0"/>
              <a:t>an improved </a:t>
            </a:r>
            <a:r>
              <a:rPr lang="en-US" sz="900" dirty="0" err="1"/>
              <a:t>chemogenomics</a:t>
            </a:r>
            <a:r>
              <a:rPr lang="en-US" sz="900" dirty="0"/>
              <a:t> approach,” Bioinformatics, vol. 24, no. </a:t>
            </a:r>
            <a:r>
              <a:rPr lang="en-US" sz="900" dirty="0" smtClean="0"/>
              <a:t>19, pp</a:t>
            </a:r>
            <a:r>
              <a:rPr lang="en-US" sz="900" dirty="0"/>
              <a:t>. 2149–2156, 2008.</a:t>
            </a:r>
          </a:p>
          <a:p>
            <a:pPr marL="514350" indent="-514350">
              <a:buFont typeface="+mj-lt"/>
              <a:buAutoNum type="arabicPeriod"/>
            </a:pPr>
            <a:r>
              <a:rPr lang="en-US" sz="900" dirty="0" smtClean="0"/>
              <a:t>Y</a:t>
            </a:r>
            <a:r>
              <a:rPr lang="en-US" sz="900" dirty="0"/>
              <a:t>. </a:t>
            </a:r>
            <a:r>
              <a:rPr lang="en-US" sz="900" dirty="0" err="1"/>
              <a:t>Yamanishi</a:t>
            </a:r>
            <a:r>
              <a:rPr lang="en-US" sz="900" dirty="0"/>
              <a:t>, M. Araki, A. </a:t>
            </a:r>
            <a:r>
              <a:rPr lang="en-US" sz="900" dirty="0" err="1"/>
              <a:t>Gutteridge</a:t>
            </a:r>
            <a:r>
              <a:rPr lang="en-US" sz="900" dirty="0"/>
              <a:t> et al., “Prediction of </a:t>
            </a:r>
            <a:r>
              <a:rPr lang="en-US" sz="900" dirty="0" smtClean="0"/>
              <a:t>drug–target interaction </a:t>
            </a:r>
            <a:r>
              <a:rPr lang="en-US" sz="900" dirty="0"/>
              <a:t>networks from the integration of chemical and </a:t>
            </a:r>
            <a:r>
              <a:rPr lang="en-US" sz="900" dirty="0" smtClean="0"/>
              <a:t>genomic spaces</a:t>
            </a:r>
            <a:r>
              <a:rPr lang="en-US" sz="900" dirty="0"/>
              <a:t>,” Bioinformatics, vol. 24, no. 13, pp. i232–i240, 2008</a:t>
            </a:r>
            <a:r>
              <a:rPr lang="en-US" sz="900" dirty="0" smtClean="0"/>
              <a:t>.</a:t>
            </a:r>
          </a:p>
          <a:p>
            <a:pPr marL="514350" indent="-514350">
              <a:buFont typeface="+mj-lt"/>
              <a:buAutoNum type="arabicPeriod"/>
            </a:pPr>
            <a:r>
              <a:rPr lang="en-US" altLang="zh-HK" sz="900" dirty="0"/>
              <a:t>J.-P. Mei, C.-K. </a:t>
            </a:r>
            <a:r>
              <a:rPr lang="en-US" altLang="zh-HK" sz="900" dirty="0" err="1"/>
              <a:t>Kwoh</a:t>
            </a:r>
            <a:r>
              <a:rPr lang="en-US" altLang="zh-HK" sz="900" dirty="0"/>
              <a:t>, P. Yang et al., “Drug–target interaction </a:t>
            </a:r>
            <a:r>
              <a:rPr lang="en-US" altLang="zh-HK" sz="900" dirty="0" smtClean="0"/>
              <a:t>prediction </a:t>
            </a:r>
            <a:r>
              <a:rPr lang="en-US" altLang="zh-HK" sz="900" dirty="0"/>
              <a:t>by learning from local information and neighbors,” </a:t>
            </a:r>
            <a:r>
              <a:rPr lang="en-US" altLang="zh-HK" sz="900" dirty="0" smtClean="0"/>
              <a:t>Bioinformatics, vol</a:t>
            </a:r>
            <a:r>
              <a:rPr lang="en-US" altLang="zh-HK" sz="900" dirty="0"/>
              <a:t>. 29, no. 2, pp. 238–245, 2013.</a:t>
            </a:r>
          </a:p>
          <a:p>
            <a:pPr marL="514350" indent="-514350">
              <a:buFont typeface="+mj-lt"/>
              <a:buAutoNum type="arabicPeriod"/>
            </a:pPr>
            <a:r>
              <a:rPr lang="en-US" altLang="zh-HK" sz="900" dirty="0"/>
              <a:t>T. van </a:t>
            </a:r>
            <a:r>
              <a:rPr lang="en-US" altLang="zh-HK" sz="900" dirty="0" err="1"/>
              <a:t>Laarhoven</a:t>
            </a:r>
            <a:r>
              <a:rPr lang="en-US" altLang="zh-HK" sz="900" dirty="0"/>
              <a:t>, S. B. </a:t>
            </a:r>
            <a:r>
              <a:rPr lang="en-US" altLang="zh-HK" sz="900" dirty="0" err="1"/>
              <a:t>Nabuurs</a:t>
            </a:r>
            <a:r>
              <a:rPr lang="en-US" altLang="zh-HK" sz="900" dirty="0"/>
              <a:t>, and E. </a:t>
            </a:r>
            <a:r>
              <a:rPr lang="en-US" altLang="zh-HK" sz="900" dirty="0" err="1"/>
              <a:t>Marchiori</a:t>
            </a:r>
            <a:r>
              <a:rPr lang="en-US" altLang="zh-HK" sz="900" dirty="0"/>
              <a:t>, “Gaussian </a:t>
            </a:r>
            <a:r>
              <a:rPr lang="en-US" altLang="zh-HK" sz="900" dirty="0" smtClean="0"/>
              <a:t>interaction </a:t>
            </a:r>
            <a:r>
              <a:rPr lang="en-US" altLang="zh-HK" sz="900" dirty="0"/>
              <a:t>profile kernels for predicting drug–target interaction,” </a:t>
            </a:r>
            <a:r>
              <a:rPr lang="en-US" altLang="zh-HK" sz="900" dirty="0" smtClean="0"/>
              <a:t>Bioinformatics</a:t>
            </a:r>
            <a:r>
              <a:rPr lang="en-US" altLang="zh-HK" sz="900" dirty="0"/>
              <a:t>, vol. 27, no. 21, pp. 3036–3043, 2011.</a:t>
            </a:r>
          </a:p>
          <a:p>
            <a:pPr marL="514350" indent="-514350">
              <a:buFont typeface="+mj-lt"/>
              <a:buAutoNum type="arabicPeriod"/>
            </a:pPr>
            <a:r>
              <a:rPr lang="en-US" altLang="zh-HK" sz="900" dirty="0"/>
              <a:t>T. van </a:t>
            </a:r>
            <a:r>
              <a:rPr lang="en-US" altLang="zh-HK" sz="900" dirty="0" err="1"/>
              <a:t>Laarhoven</a:t>
            </a:r>
            <a:r>
              <a:rPr lang="en-US" altLang="zh-HK" sz="900" dirty="0"/>
              <a:t> and E. </a:t>
            </a:r>
            <a:r>
              <a:rPr lang="en-US" altLang="zh-HK" sz="900" dirty="0" err="1"/>
              <a:t>Marchiori</a:t>
            </a:r>
            <a:r>
              <a:rPr lang="en-US" altLang="zh-HK" sz="900" dirty="0"/>
              <a:t>, “Predicting drug-target </a:t>
            </a:r>
            <a:r>
              <a:rPr lang="en-US" altLang="zh-HK" sz="900" dirty="0" smtClean="0"/>
              <a:t>interactions for </a:t>
            </a:r>
            <a:r>
              <a:rPr lang="en-US" altLang="zh-HK" sz="900" dirty="0"/>
              <a:t>new drug compounds using a weighted nearest neighbor profile</a:t>
            </a:r>
            <a:r>
              <a:rPr lang="en-US" altLang="zh-HK" sz="900" dirty="0" smtClean="0"/>
              <a:t>,” </a:t>
            </a:r>
            <a:r>
              <a:rPr lang="en-US" altLang="zh-HK" sz="900" dirty="0" err="1" smtClean="0"/>
              <a:t>PloS</a:t>
            </a:r>
            <a:r>
              <a:rPr lang="en-US" altLang="zh-HK" sz="900" dirty="0" smtClean="0"/>
              <a:t> </a:t>
            </a:r>
            <a:r>
              <a:rPr lang="en-US" altLang="zh-HK" sz="900" dirty="0"/>
              <a:t>One, vol. 8, no. 6, p. e66952, 2013.</a:t>
            </a:r>
          </a:p>
          <a:p>
            <a:pPr marL="514350" indent="-514350">
              <a:buFont typeface="+mj-lt"/>
              <a:buAutoNum type="arabicPeriod"/>
            </a:pPr>
            <a:r>
              <a:rPr lang="en-US" altLang="zh-HK" sz="900" dirty="0"/>
              <a:t>M. </a:t>
            </a:r>
            <a:r>
              <a:rPr lang="en-US" altLang="zh-HK" sz="900" dirty="0" err="1" smtClean="0"/>
              <a:t>Gonen</a:t>
            </a:r>
            <a:r>
              <a:rPr lang="en-US" altLang="zh-HK" sz="900" dirty="0"/>
              <a:t>, “Predicting drug–target interactions from chemical </a:t>
            </a:r>
            <a:r>
              <a:rPr lang="en-US" altLang="zh-HK" sz="900" dirty="0" smtClean="0"/>
              <a:t>and genomic </a:t>
            </a:r>
            <a:r>
              <a:rPr lang="en-US" altLang="zh-HK" sz="900" dirty="0"/>
              <a:t>kernels using B</a:t>
            </a:r>
            <a:r>
              <a:rPr lang="en-US" altLang="zh-HK" sz="900" dirty="0" smtClean="0"/>
              <a:t>ayesian </a:t>
            </a:r>
            <a:r>
              <a:rPr lang="en-US" altLang="zh-HK" sz="900" dirty="0"/>
              <a:t>matrix factorization,” </a:t>
            </a:r>
            <a:r>
              <a:rPr lang="en-US" altLang="zh-HK" sz="900" dirty="0" smtClean="0"/>
              <a:t>Bioinformatics, vol</a:t>
            </a:r>
            <a:r>
              <a:rPr lang="en-US" altLang="zh-HK" sz="900" dirty="0"/>
              <a:t>. 28, no. 18, pp. 2304–2310, 2012.</a:t>
            </a:r>
          </a:p>
          <a:p>
            <a:pPr marL="514350" indent="-514350">
              <a:buFont typeface="+mj-lt"/>
              <a:buAutoNum type="arabicPeriod"/>
            </a:pPr>
            <a:r>
              <a:rPr lang="en-US" altLang="zh-HK" sz="900" dirty="0"/>
              <a:t>Y. </a:t>
            </a:r>
            <a:r>
              <a:rPr lang="en-US" altLang="zh-HK" sz="900" dirty="0" err="1"/>
              <a:t>Koren</a:t>
            </a:r>
            <a:r>
              <a:rPr lang="en-US" altLang="zh-HK" sz="900" dirty="0"/>
              <a:t>, R. Bell, and C. </a:t>
            </a:r>
            <a:r>
              <a:rPr lang="en-US" altLang="zh-HK" sz="900" dirty="0" err="1"/>
              <a:t>Volinsky</a:t>
            </a:r>
            <a:r>
              <a:rPr lang="en-US" altLang="zh-HK" sz="900" dirty="0"/>
              <a:t>, “Matrix factorization techniques </a:t>
            </a:r>
            <a:r>
              <a:rPr lang="en-US" altLang="zh-HK" sz="900" dirty="0" smtClean="0"/>
              <a:t>for recommender </a:t>
            </a:r>
            <a:r>
              <a:rPr lang="en-US" altLang="zh-HK" sz="900" dirty="0"/>
              <a:t>systems,” Computer, vol. 42, no. 8, pp. 30–37, 2009.</a:t>
            </a:r>
          </a:p>
          <a:p>
            <a:pPr marL="514350" indent="-514350">
              <a:buFont typeface="+mj-lt"/>
              <a:buAutoNum type="arabicPeriod"/>
            </a:pPr>
            <a:r>
              <a:rPr lang="en-US" altLang="zh-HK" sz="900" dirty="0"/>
              <a:t>M. </a:t>
            </a:r>
            <a:r>
              <a:rPr lang="en-US" altLang="zh-HK" sz="900" dirty="0" err="1"/>
              <a:t>Kanehisa</a:t>
            </a:r>
            <a:r>
              <a:rPr lang="en-US" altLang="zh-HK" sz="900" dirty="0"/>
              <a:t> and S. </a:t>
            </a:r>
            <a:r>
              <a:rPr lang="en-US" altLang="zh-HK" sz="900" dirty="0" err="1"/>
              <a:t>Goto</a:t>
            </a:r>
            <a:r>
              <a:rPr lang="en-US" altLang="zh-HK" sz="900" dirty="0"/>
              <a:t>, “</a:t>
            </a:r>
            <a:r>
              <a:rPr lang="en-US" altLang="zh-HK" sz="900" dirty="0" smtClean="0"/>
              <a:t>KEGG: </a:t>
            </a:r>
            <a:r>
              <a:rPr lang="en-US" altLang="zh-HK" sz="900" dirty="0"/>
              <a:t>K</a:t>
            </a:r>
            <a:r>
              <a:rPr lang="en-US" altLang="zh-HK" sz="900" dirty="0" smtClean="0"/>
              <a:t>yoto </a:t>
            </a:r>
            <a:r>
              <a:rPr lang="en-US" altLang="zh-HK" sz="900" dirty="0"/>
              <a:t>encyclopedia of genes </a:t>
            </a:r>
            <a:r>
              <a:rPr lang="en-US" altLang="zh-HK" sz="900" dirty="0" smtClean="0"/>
              <a:t>and genomes</a:t>
            </a:r>
            <a:r>
              <a:rPr lang="en-US" altLang="zh-HK" sz="900" dirty="0"/>
              <a:t>,” Nucleic Acids Res., vol. 28, no. 1, pp. 27–30, 2000.</a:t>
            </a:r>
          </a:p>
          <a:p>
            <a:pPr marL="514350" indent="-514350">
              <a:buFont typeface="+mj-lt"/>
              <a:buAutoNum type="arabicPeriod"/>
            </a:pPr>
            <a:r>
              <a:rPr lang="en-US" altLang="zh-HK" sz="900" dirty="0"/>
              <a:t>“ATC structure and principles,” </a:t>
            </a:r>
            <a:r>
              <a:rPr lang="en-US" altLang="zh-HK" sz="900" dirty="0">
                <a:hlinkClick r:id="rId2"/>
              </a:rPr>
              <a:t>http://</a:t>
            </a:r>
            <a:r>
              <a:rPr lang="en-US" altLang="zh-HK" sz="900" dirty="0" smtClean="0">
                <a:hlinkClick r:id="rId2"/>
              </a:rPr>
              <a:t>www.whocc.no/atc/structure_and_principles</a:t>
            </a:r>
            <a:r>
              <a:rPr lang="en-US" altLang="zh-HK" sz="900" dirty="0">
                <a:hlinkClick r:id="rId2"/>
              </a:rPr>
              <a:t>/</a:t>
            </a:r>
            <a:r>
              <a:rPr lang="en-US" altLang="zh-HK" sz="900" dirty="0"/>
              <a:t>, accessed: 2014-06-30.</a:t>
            </a:r>
          </a:p>
          <a:p>
            <a:pPr marL="514350" indent="-514350">
              <a:buFont typeface="+mj-lt"/>
              <a:buAutoNum type="arabicPeriod"/>
            </a:pPr>
            <a:r>
              <a:rPr lang="en-US" altLang="zh-HK" sz="900" dirty="0"/>
              <a:t>M.-L. Zhang and Z.-H. Zhou, “ML-KNN: A lazy learning approach </a:t>
            </a:r>
            <a:r>
              <a:rPr lang="en-US" altLang="zh-HK" sz="900" dirty="0" smtClean="0"/>
              <a:t>to multi-label </a:t>
            </a:r>
            <a:r>
              <a:rPr lang="en-US" altLang="zh-HK" sz="900" dirty="0"/>
              <a:t>learning,” Pattern </a:t>
            </a:r>
            <a:r>
              <a:rPr lang="en-US" altLang="zh-HK" sz="900" dirty="0" err="1"/>
              <a:t>Recogn</a:t>
            </a:r>
            <a:r>
              <a:rPr lang="en-US" altLang="zh-HK" sz="900" dirty="0"/>
              <a:t>., vol. 40, no. 7, pp. </a:t>
            </a:r>
            <a:r>
              <a:rPr lang="en-US" altLang="zh-HK" sz="900" dirty="0" smtClean="0"/>
              <a:t>2038–2048, 2007</a:t>
            </a:r>
            <a:r>
              <a:rPr lang="en-US" altLang="zh-HK" sz="900" dirty="0"/>
              <a:t>.</a:t>
            </a:r>
          </a:p>
          <a:p>
            <a:pPr marL="514350" indent="-514350">
              <a:buFont typeface="+mj-lt"/>
              <a:buAutoNum type="arabicPeriod"/>
            </a:pPr>
            <a:r>
              <a:rPr lang="en-US" altLang="zh-HK" sz="900" dirty="0"/>
              <a:t>K. </a:t>
            </a:r>
            <a:r>
              <a:rPr lang="en-US" altLang="zh-HK" sz="900" dirty="0" err="1"/>
              <a:t>Bleakley</a:t>
            </a:r>
            <a:r>
              <a:rPr lang="en-US" altLang="zh-HK" sz="900" dirty="0"/>
              <a:t> and Y. </a:t>
            </a:r>
            <a:r>
              <a:rPr lang="en-US" altLang="zh-HK" sz="900" dirty="0" err="1"/>
              <a:t>Yamanishi</a:t>
            </a:r>
            <a:r>
              <a:rPr lang="en-US" altLang="zh-HK" sz="900" dirty="0"/>
              <a:t>, “Supervised prediction of </a:t>
            </a:r>
            <a:r>
              <a:rPr lang="en-US" altLang="zh-HK" sz="900" dirty="0" smtClean="0"/>
              <a:t>drug–target interactions </a:t>
            </a:r>
            <a:r>
              <a:rPr lang="en-US" altLang="zh-HK" sz="900" dirty="0"/>
              <a:t>using bipartite local models,” Bioinformatics, vol. </a:t>
            </a:r>
            <a:r>
              <a:rPr lang="en-US" altLang="zh-HK" sz="900" dirty="0" smtClean="0"/>
              <a:t>25, no</a:t>
            </a:r>
            <a:r>
              <a:rPr lang="en-US" altLang="zh-HK" sz="900" dirty="0"/>
              <a:t>. 18, pp. 2397–2403, 2009.</a:t>
            </a:r>
          </a:p>
          <a:p>
            <a:pPr marL="514350" indent="-514350">
              <a:buFont typeface="+mj-lt"/>
              <a:buAutoNum type="arabicPeriod"/>
            </a:pPr>
            <a:r>
              <a:rPr lang="en-US" altLang="zh-HK" sz="900" dirty="0"/>
              <a:t>M. Hattori, Y. </a:t>
            </a:r>
            <a:r>
              <a:rPr lang="en-US" altLang="zh-HK" sz="900" dirty="0" err="1"/>
              <a:t>Okuno</a:t>
            </a:r>
            <a:r>
              <a:rPr lang="en-US" altLang="zh-HK" sz="900" dirty="0"/>
              <a:t>, S. </a:t>
            </a:r>
            <a:r>
              <a:rPr lang="en-US" altLang="zh-HK" sz="900" dirty="0" err="1"/>
              <a:t>Goto</a:t>
            </a:r>
            <a:r>
              <a:rPr lang="en-US" altLang="zh-HK" sz="900" dirty="0"/>
              <a:t> et al., “Development of a </a:t>
            </a:r>
            <a:r>
              <a:rPr lang="en-US" altLang="zh-HK" sz="900" dirty="0" smtClean="0"/>
              <a:t>chemical structure </a:t>
            </a:r>
            <a:r>
              <a:rPr lang="en-US" altLang="zh-HK" sz="900" dirty="0"/>
              <a:t>comparison method for integrated analysis of chemical </a:t>
            </a:r>
            <a:r>
              <a:rPr lang="en-US" altLang="zh-HK" sz="900" dirty="0" smtClean="0"/>
              <a:t>and genomic </a:t>
            </a:r>
            <a:r>
              <a:rPr lang="en-US" altLang="zh-HK" sz="900" dirty="0"/>
              <a:t>information in the metabolic pathways,” J. Am. Chem. Soc</a:t>
            </a:r>
            <a:r>
              <a:rPr lang="en-US" altLang="zh-HK" sz="900" dirty="0" smtClean="0"/>
              <a:t>., vol</a:t>
            </a:r>
            <a:r>
              <a:rPr lang="en-US" altLang="zh-HK" sz="900" dirty="0"/>
              <a:t>. 125, no. 39, pp. 11 853–11 865, 2003.</a:t>
            </a:r>
          </a:p>
          <a:p>
            <a:pPr marL="514350" indent="-514350">
              <a:buFont typeface="+mj-lt"/>
              <a:buAutoNum type="arabicPeriod"/>
            </a:pPr>
            <a:r>
              <a:rPr lang="en-US" altLang="zh-HK" sz="900" dirty="0"/>
              <a:t>T. F. Smith and M. S. Waterman, “Identification of common </a:t>
            </a:r>
            <a:r>
              <a:rPr lang="en-US" altLang="zh-HK" sz="900" dirty="0" smtClean="0"/>
              <a:t>molecular subsequences</a:t>
            </a:r>
            <a:r>
              <a:rPr lang="en-US" altLang="zh-HK" sz="900" dirty="0"/>
              <a:t>,” J. Mol. Biol., vol. 147, no. 1, pp. 195–197, 1981.</a:t>
            </a:r>
          </a:p>
          <a:p>
            <a:pPr marL="514350" indent="-514350">
              <a:buFont typeface="+mj-lt"/>
              <a:buAutoNum type="arabicPeriod"/>
            </a:pPr>
            <a:r>
              <a:rPr lang="en-US" altLang="zh-HK" sz="900" dirty="0"/>
              <a:t>M. Tsuji, “Local motifs involved in the canonical structure of the </a:t>
            </a:r>
            <a:r>
              <a:rPr lang="en-US" altLang="zh-HK" sz="900" dirty="0" smtClean="0"/>
              <a:t>ligand-binding </a:t>
            </a:r>
            <a:r>
              <a:rPr lang="en-US" altLang="zh-HK" sz="900" dirty="0"/>
              <a:t>domain in the nuclear receptor superfamily,” J. </a:t>
            </a:r>
            <a:r>
              <a:rPr lang="en-US" altLang="zh-HK" sz="900" dirty="0" err="1"/>
              <a:t>Struct</a:t>
            </a:r>
            <a:r>
              <a:rPr lang="en-US" altLang="zh-HK" sz="900" dirty="0"/>
              <a:t>. Biol., </a:t>
            </a:r>
            <a:r>
              <a:rPr lang="en-US" altLang="zh-HK" sz="900" dirty="0" smtClean="0"/>
              <a:t>vol. 185</a:t>
            </a:r>
            <a:r>
              <a:rPr lang="en-US" altLang="zh-HK" sz="900" dirty="0"/>
              <a:t>, no. 3, pp. 355–365, 2014.</a:t>
            </a:r>
          </a:p>
          <a:p>
            <a:pPr marL="514350" indent="-514350">
              <a:buFont typeface="+mj-lt"/>
              <a:buAutoNum type="arabicPeriod"/>
            </a:pPr>
            <a:r>
              <a:rPr lang="en-US" altLang="zh-HK" sz="900" dirty="0"/>
              <a:t>I. </a:t>
            </a:r>
            <a:r>
              <a:rPr lang="en-US" altLang="zh-HK" sz="900" dirty="0" err="1"/>
              <a:t>Letunic</a:t>
            </a:r>
            <a:r>
              <a:rPr lang="en-US" altLang="zh-HK" sz="900" dirty="0"/>
              <a:t>, T. </a:t>
            </a:r>
            <a:r>
              <a:rPr lang="en-US" altLang="zh-HK" sz="900" dirty="0" err="1"/>
              <a:t>Doerks</a:t>
            </a:r>
            <a:r>
              <a:rPr lang="en-US" altLang="zh-HK" sz="900" dirty="0"/>
              <a:t>, and P. Bork, “SMART 7: recent updates </a:t>
            </a:r>
            <a:r>
              <a:rPr lang="en-US" altLang="zh-HK" sz="900" dirty="0" smtClean="0"/>
              <a:t>to the </a:t>
            </a:r>
            <a:r>
              <a:rPr lang="en-US" altLang="zh-HK" sz="900" dirty="0"/>
              <a:t>protein domain annotation resource,” Nucleic Acids Res., vol. </a:t>
            </a:r>
            <a:r>
              <a:rPr lang="en-US" altLang="zh-HK" sz="900" dirty="0" smtClean="0"/>
              <a:t>40, no</a:t>
            </a:r>
            <a:r>
              <a:rPr lang="en-US" altLang="zh-HK" sz="900" dirty="0"/>
              <a:t>. D1, pp. D302–D305, 2012.</a:t>
            </a:r>
          </a:p>
          <a:p>
            <a:pPr marL="514350" indent="-514350">
              <a:buFont typeface="+mj-lt"/>
              <a:buAutoNum type="arabicPeriod"/>
            </a:pPr>
            <a:r>
              <a:rPr lang="en-US" altLang="zh-HK" sz="900" dirty="0"/>
              <a:t>J. Davis and M. </a:t>
            </a:r>
            <a:r>
              <a:rPr lang="en-US" altLang="zh-HK" sz="900" dirty="0" err="1"/>
              <a:t>Goadrich</a:t>
            </a:r>
            <a:r>
              <a:rPr lang="en-US" altLang="zh-HK" sz="900" dirty="0"/>
              <a:t>, “The relationship between </a:t>
            </a:r>
            <a:r>
              <a:rPr lang="en-US" altLang="zh-HK" sz="900" dirty="0" smtClean="0"/>
              <a:t>Precision-Recall and </a:t>
            </a:r>
            <a:r>
              <a:rPr lang="en-US" altLang="zh-HK" sz="900" dirty="0"/>
              <a:t>ROC curves,” in Proceedings of the 23rd international </a:t>
            </a:r>
            <a:r>
              <a:rPr lang="en-US" altLang="zh-HK" sz="900" dirty="0" smtClean="0"/>
              <a:t>conference on </a:t>
            </a:r>
            <a:r>
              <a:rPr lang="en-US" altLang="zh-HK" sz="900" dirty="0"/>
              <a:t>Machine learning. ACM, 2006, pp. 233–240.</a:t>
            </a:r>
          </a:p>
          <a:p>
            <a:pPr marL="514350" indent="-514350">
              <a:buFont typeface="+mj-lt"/>
              <a:buAutoNum type="arabicPeriod"/>
            </a:pPr>
            <a:r>
              <a:rPr lang="en-US" altLang="zh-HK" sz="900" dirty="0"/>
              <a:t>F. J. </a:t>
            </a:r>
            <a:r>
              <a:rPr lang="en-US" altLang="zh-HK" sz="900" dirty="0" err="1"/>
              <a:t>Azuaje</a:t>
            </a:r>
            <a:r>
              <a:rPr lang="en-US" altLang="zh-HK" sz="900" dirty="0"/>
              <a:t>, L. Zhang, Y. </a:t>
            </a:r>
            <a:r>
              <a:rPr lang="en-US" altLang="zh-HK" sz="900" dirty="0" err="1"/>
              <a:t>Devaux</a:t>
            </a:r>
            <a:r>
              <a:rPr lang="en-US" altLang="zh-HK" sz="900" dirty="0"/>
              <a:t> et al., “Drug-target network </a:t>
            </a:r>
            <a:r>
              <a:rPr lang="en-US" altLang="zh-HK" sz="900" dirty="0" smtClean="0"/>
              <a:t>in myocardial </a:t>
            </a:r>
            <a:r>
              <a:rPr lang="en-US" altLang="zh-HK" sz="900" dirty="0"/>
              <a:t>infarction reveals multiple side effects of unrelated drugs</a:t>
            </a:r>
            <a:r>
              <a:rPr lang="en-US" altLang="zh-HK" sz="900" dirty="0" smtClean="0"/>
              <a:t>,” Scientific </a:t>
            </a:r>
            <a:r>
              <a:rPr lang="en-US" altLang="zh-HK" sz="900" dirty="0"/>
              <a:t>Reports, vol. 1, 2011.</a:t>
            </a:r>
          </a:p>
          <a:p>
            <a:pPr marL="514350" indent="-514350">
              <a:buFont typeface="+mj-lt"/>
              <a:buAutoNum type="arabicPeriod"/>
            </a:pPr>
            <a:r>
              <a:rPr lang="en-US" altLang="zh-HK" sz="900" dirty="0"/>
              <a:t>G. </a:t>
            </a:r>
            <a:r>
              <a:rPr lang="en-US" altLang="zh-HK" sz="900" dirty="0" err="1"/>
              <a:t>Tsoumakas</a:t>
            </a:r>
            <a:r>
              <a:rPr lang="en-US" altLang="zh-HK" sz="900" dirty="0"/>
              <a:t>, I. </a:t>
            </a:r>
            <a:r>
              <a:rPr lang="en-US" altLang="zh-HK" sz="900" dirty="0" err="1"/>
              <a:t>Katakis</a:t>
            </a:r>
            <a:r>
              <a:rPr lang="en-US" altLang="zh-HK" sz="900" dirty="0"/>
              <a:t>, and I. </a:t>
            </a:r>
            <a:r>
              <a:rPr lang="en-US" altLang="zh-HK" sz="900" dirty="0" err="1"/>
              <a:t>Vlahavas</a:t>
            </a:r>
            <a:r>
              <a:rPr lang="en-US" altLang="zh-HK" sz="900" dirty="0"/>
              <a:t>, “Mining multi-label data</a:t>
            </a:r>
            <a:r>
              <a:rPr lang="en-US" altLang="zh-HK" sz="900" dirty="0" smtClean="0"/>
              <a:t>,” in </a:t>
            </a:r>
            <a:r>
              <a:rPr lang="en-US" altLang="zh-HK" sz="900" dirty="0"/>
              <a:t>Data Mining and Knowledge Discovery Handbook. Springer, </a:t>
            </a:r>
            <a:r>
              <a:rPr lang="en-US" altLang="zh-HK" sz="900" dirty="0" smtClean="0"/>
              <a:t>2010, pp</a:t>
            </a:r>
            <a:r>
              <a:rPr lang="en-US" altLang="zh-HK" sz="900" dirty="0"/>
              <a:t>. 667–685</a:t>
            </a:r>
            <a:r>
              <a:rPr lang="en-US" altLang="zh-HK" sz="900" dirty="0" smtClean="0"/>
              <a:t>.</a:t>
            </a:r>
            <a:r>
              <a:rPr lang="en-US" altLang="zh-HK" sz="900" dirty="0"/>
              <a:t/>
            </a:r>
            <a:br>
              <a:rPr lang="en-US" altLang="zh-HK" sz="900" dirty="0"/>
            </a:br>
            <a:endParaRPr lang="en-US" sz="900" dirty="0" smtClean="0"/>
          </a:p>
        </p:txBody>
      </p:sp>
    </p:spTree>
    <p:extLst>
      <p:ext uri="{BB962C8B-B14F-4D97-AF65-F5344CB8AC3E}">
        <p14:creationId xmlns:p14="http://schemas.microsoft.com/office/powerpoint/2010/main" val="334357201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smtClean="0"/>
              <a:t>Image sources</a:t>
            </a:r>
            <a:endParaRPr lang="zh-HK" altLang="en-US" dirty="0"/>
          </a:p>
        </p:txBody>
      </p:sp>
      <p:sp>
        <p:nvSpPr>
          <p:cNvPr id="3" name="Content Placeholder 2"/>
          <p:cNvSpPr>
            <a:spLocks noGrp="1"/>
          </p:cNvSpPr>
          <p:nvPr>
            <p:ph idx="1"/>
          </p:nvPr>
        </p:nvSpPr>
        <p:spPr>
          <a:xfrm>
            <a:off x="228600" y="1295400"/>
            <a:ext cx="8763000" cy="4525963"/>
          </a:xfrm>
        </p:spPr>
        <p:txBody>
          <a:bodyPr>
            <a:noAutofit/>
          </a:bodyPr>
          <a:lstStyle/>
          <a:p>
            <a:r>
              <a:rPr lang="en-US" altLang="zh-HK" sz="1200" dirty="0" smtClean="0"/>
              <a:t>Shen </a:t>
            </a:r>
            <a:r>
              <a:rPr lang="en-US" altLang="zh-HK" sz="1200" dirty="0" err="1"/>
              <a:t>Nong</a:t>
            </a:r>
            <a:r>
              <a:rPr lang="en-US" altLang="zh-HK" sz="1200" dirty="0"/>
              <a:t>. </a:t>
            </a:r>
            <a:r>
              <a:rPr lang="en-US" altLang="zh-HK" sz="1200" dirty="0">
                <a:hlinkClick r:id="rId2"/>
              </a:rPr>
              <a:t>http://</a:t>
            </a:r>
            <a:r>
              <a:rPr lang="en-US" altLang="zh-HK" sz="1200" dirty="0" smtClean="0">
                <a:hlinkClick r:id="rId2"/>
              </a:rPr>
              <a:t>upload.wikimedia.org/wikipedia/commons/c/c5/Shennong3.jpg</a:t>
            </a:r>
            <a:endParaRPr lang="en-US" altLang="zh-HK" sz="1200" dirty="0" smtClean="0"/>
          </a:p>
          <a:p>
            <a:r>
              <a:rPr lang="en-US" altLang="zh-HK" sz="1200" dirty="0"/>
              <a:t>Herb. </a:t>
            </a:r>
            <a:r>
              <a:rPr lang="en-US" altLang="zh-HK" sz="1200" dirty="0">
                <a:hlinkClick r:id="rId3"/>
              </a:rPr>
              <a:t>https://</a:t>
            </a:r>
            <a:r>
              <a:rPr lang="en-US" altLang="zh-HK" sz="1200" dirty="0" smtClean="0">
                <a:hlinkClick r:id="rId3"/>
              </a:rPr>
              <a:t>c2.staticflickr.com/6/5046/5366857952_6c04ec9b35_b.jpg</a:t>
            </a:r>
            <a:endParaRPr lang="en-US" altLang="zh-HK" sz="1200" dirty="0" smtClean="0"/>
          </a:p>
          <a:p>
            <a:r>
              <a:rPr lang="en-US" altLang="zh-HK" sz="1200" dirty="0"/>
              <a:t>Zyprexa. </a:t>
            </a:r>
            <a:r>
              <a:rPr lang="en-US" altLang="zh-HK" sz="1200" dirty="0">
                <a:hlinkClick r:id="rId4"/>
              </a:rPr>
              <a:t>http://da.wikipedia.org/wiki/Olanzapin#mediaviewer/File:Zyprexa.PNG</a:t>
            </a:r>
            <a:endParaRPr lang="en-US" altLang="zh-HK" sz="1200" dirty="0"/>
          </a:p>
          <a:p>
            <a:r>
              <a:rPr lang="en-US" altLang="zh-HK" sz="1200" dirty="0"/>
              <a:t>Schizophrenia patient artwork. </a:t>
            </a:r>
            <a:r>
              <a:rPr lang="en-US" altLang="zh-HK" sz="1200" dirty="0">
                <a:hlinkClick r:id="rId5"/>
              </a:rPr>
              <a:t>http://upload.wikimedia.org/wikipedia/commons/b/b2/Cloth_embroidered_by_a_schizophrenia_sufferer.jpg</a:t>
            </a:r>
            <a:endParaRPr lang="en-US" altLang="zh-HK" sz="1200" dirty="0"/>
          </a:p>
          <a:p>
            <a:r>
              <a:rPr lang="en-US" altLang="zh-HK" sz="1200" dirty="0"/>
              <a:t>D2R. </a:t>
            </a:r>
            <a:r>
              <a:rPr lang="en-US" altLang="zh-HK" sz="1200" dirty="0">
                <a:hlinkClick r:id="rId6"/>
              </a:rPr>
              <a:t>http://</a:t>
            </a:r>
            <a:r>
              <a:rPr lang="en-US" altLang="zh-HK" sz="1200" dirty="0" smtClean="0">
                <a:hlinkClick r:id="rId6"/>
              </a:rPr>
              <a:t>en.wikipedia.org/wiki/Dopamine_receptor_D2#mediaviewer/File:Protein_DRD2_PDB_1I15.png</a:t>
            </a:r>
            <a:endParaRPr lang="en-US" altLang="zh-HK" sz="1200" dirty="0" smtClean="0"/>
          </a:p>
          <a:p>
            <a:r>
              <a:rPr lang="en-US" altLang="zh-HK" sz="1200" dirty="0" smtClean="0"/>
              <a:t>Yellow and </a:t>
            </a:r>
            <a:r>
              <a:rPr lang="en-US" altLang="zh-HK" sz="1200" dirty="0"/>
              <a:t>blue pills. </a:t>
            </a:r>
            <a:r>
              <a:rPr lang="en-US" altLang="zh-HK" sz="1200" dirty="0">
                <a:hlinkClick r:id="rId7"/>
              </a:rPr>
              <a:t>http://</a:t>
            </a:r>
            <a:r>
              <a:rPr lang="en-US" altLang="zh-HK" sz="1200" dirty="0" smtClean="0">
                <a:hlinkClick r:id="rId7"/>
              </a:rPr>
              <a:t>commons.wikimedia.org/wiki/File:Pharmaceuticals.jpg</a:t>
            </a:r>
            <a:endParaRPr lang="en-US" altLang="zh-HK" sz="1200" dirty="0" smtClean="0"/>
          </a:p>
          <a:p>
            <a:r>
              <a:rPr lang="en-US" altLang="zh-HK" sz="1200" dirty="0" smtClean="0"/>
              <a:t>Aspirin </a:t>
            </a:r>
            <a:r>
              <a:rPr lang="en-US" altLang="zh-HK" sz="1200" dirty="0"/>
              <a:t>2D structure. </a:t>
            </a:r>
            <a:r>
              <a:rPr lang="en-US" altLang="zh-HK" sz="1200" dirty="0">
                <a:hlinkClick r:id="rId8"/>
              </a:rPr>
              <a:t>http://</a:t>
            </a:r>
            <a:r>
              <a:rPr lang="en-US" altLang="zh-HK" sz="1200" dirty="0" smtClean="0">
                <a:hlinkClick r:id="rId8"/>
              </a:rPr>
              <a:t>commons.wikimedia.org/wiki/File:Aspirin-skeletal.png</a:t>
            </a:r>
            <a:endParaRPr lang="en-US" altLang="zh-HK" sz="1200" dirty="0" smtClean="0"/>
          </a:p>
          <a:p>
            <a:r>
              <a:rPr lang="en-US" altLang="zh-HK" sz="1200" dirty="0" smtClean="0"/>
              <a:t>Prozac </a:t>
            </a:r>
            <a:r>
              <a:rPr lang="en-US" altLang="zh-HK" sz="1200" dirty="0"/>
              <a:t>2D structure. </a:t>
            </a:r>
            <a:r>
              <a:rPr lang="en-US" altLang="zh-HK" sz="1200" dirty="0">
                <a:hlinkClick r:id="rId9"/>
              </a:rPr>
              <a:t>http://</a:t>
            </a:r>
            <a:r>
              <a:rPr lang="en-US" altLang="zh-HK" sz="1200" dirty="0" smtClean="0">
                <a:hlinkClick r:id="rId9"/>
              </a:rPr>
              <a:t>commons.wikimedia.org/wiki/File:Fluoxetine_structure.svg</a:t>
            </a:r>
            <a:endParaRPr lang="en-US" altLang="zh-HK" sz="1200" dirty="0" smtClean="0"/>
          </a:p>
          <a:p>
            <a:r>
              <a:rPr lang="en-US" altLang="zh-HK" sz="1200" dirty="0"/>
              <a:t>FOXP2 structure. </a:t>
            </a:r>
            <a:r>
              <a:rPr lang="en-US" altLang="zh-HK" sz="1200" dirty="0">
                <a:hlinkClick r:id="rId10"/>
              </a:rPr>
              <a:t>http://</a:t>
            </a:r>
            <a:r>
              <a:rPr lang="en-US" altLang="zh-HK" sz="1200" dirty="0" smtClean="0">
                <a:hlinkClick r:id="rId10"/>
              </a:rPr>
              <a:t>en.wikipedia.org/wiki/FOXP2</a:t>
            </a:r>
            <a:endParaRPr lang="en-US" altLang="zh-HK" sz="1200" dirty="0" smtClean="0"/>
          </a:p>
          <a:p>
            <a:r>
              <a:rPr lang="en-US" altLang="zh-HK" sz="1200" dirty="0"/>
              <a:t>Protein structure #1. </a:t>
            </a:r>
            <a:r>
              <a:rPr lang="en-US" altLang="zh-HK" sz="1200" dirty="0">
                <a:hlinkClick r:id="rId11"/>
              </a:rPr>
              <a:t>http://</a:t>
            </a:r>
            <a:r>
              <a:rPr lang="en-US" altLang="zh-HK" sz="1200" dirty="0" smtClean="0">
                <a:hlinkClick r:id="rId11"/>
              </a:rPr>
              <a:t>upload.wikimedia.org/wikipedia/commons/8/86/Argonne's_Midwest_Center_for_Structural_Genomics_deposits_1,000th_protein_structure.jpg</a:t>
            </a:r>
            <a:endParaRPr lang="en-US" altLang="zh-HK" sz="1200" dirty="0" smtClean="0"/>
          </a:p>
          <a:p>
            <a:r>
              <a:rPr lang="en-US" altLang="zh-HK" sz="1200" dirty="0"/>
              <a:t>Protein structure #2. </a:t>
            </a:r>
            <a:r>
              <a:rPr lang="en-US" altLang="zh-HK" sz="1200" dirty="0">
                <a:hlinkClick r:id="rId11"/>
              </a:rPr>
              <a:t>http://</a:t>
            </a:r>
            <a:r>
              <a:rPr lang="en-US" altLang="zh-HK" sz="1200" dirty="0" smtClean="0">
                <a:hlinkClick r:id="rId11"/>
              </a:rPr>
              <a:t>upload.wikimedia.org/wikipedia/commons/8/86/Argonne's_Midwest_Center_for_Structural_Genomics_deposits_1,000th_protein_structure.jpg</a:t>
            </a:r>
            <a:endParaRPr lang="en-US" altLang="zh-HK" sz="1200" dirty="0"/>
          </a:p>
          <a:p>
            <a:r>
              <a:rPr lang="en-US" altLang="zh-HK" sz="1200" dirty="0" smtClean="0"/>
              <a:t>Tablets</a:t>
            </a:r>
            <a:r>
              <a:rPr lang="en-US" altLang="zh-HK" sz="1200" dirty="0"/>
              <a:t>. </a:t>
            </a:r>
            <a:r>
              <a:rPr lang="en-US" altLang="zh-HK" sz="1200" dirty="0">
                <a:hlinkClick r:id="rId12"/>
              </a:rPr>
              <a:t>http://pixabay.com/en/medications-cure-tablets-pharmacy-342462</a:t>
            </a:r>
            <a:r>
              <a:rPr lang="en-US" altLang="zh-HK" sz="1200" dirty="0" smtClean="0">
                <a:hlinkClick r:id="rId12"/>
              </a:rPr>
              <a:t>/</a:t>
            </a:r>
            <a:endParaRPr lang="en-US" altLang="zh-HK" sz="1200" dirty="0" smtClean="0"/>
          </a:p>
          <a:p>
            <a:r>
              <a:rPr lang="en-US" altLang="zh-HK" sz="1200" dirty="0" smtClean="0"/>
              <a:t>Doxycycline. </a:t>
            </a:r>
            <a:r>
              <a:rPr lang="en-US" altLang="zh-HK" sz="1200" dirty="0" smtClean="0">
                <a:hlinkClick r:id="rId13"/>
              </a:rPr>
              <a:t>http</a:t>
            </a:r>
            <a:r>
              <a:rPr lang="en-US" altLang="zh-HK" sz="1200" dirty="0">
                <a:hlinkClick r:id="rId13"/>
              </a:rPr>
              <a:t>://</a:t>
            </a:r>
            <a:r>
              <a:rPr lang="en-US" altLang="zh-HK" sz="1200" dirty="0" smtClean="0">
                <a:hlinkClick r:id="rId13"/>
              </a:rPr>
              <a:t>en.wikipedia.org/wiki/Doxycycline#mediaviewer/File:Doxycycline_100mg_capsules.jpg</a:t>
            </a:r>
            <a:endParaRPr lang="en-US" altLang="zh-HK" sz="1200" dirty="0" smtClean="0"/>
          </a:p>
          <a:p>
            <a:r>
              <a:rPr lang="en-US" altLang="zh-HK" sz="1200" dirty="0" smtClean="0"/>
              <a:t>Orange tablets </a:t>
            </a:r>
            <a:r>
              <a:rPr lang="en-US" altLang="zh-HK" sz="1200" dirty="0"/>
              <a:t>in yellow cup. </a:t>
            </a:r>
            <a:r>
              <a:rPr lang="en-US" altLang="zh-HK" sz="1200" dirty="0">
                <a:hlinkClick r:id="rId14"/>
              </a:rPr>
              <a:t>http://pixabay.com/en/tablets-pills-medicine-disease-193666</a:t>
            </a:r>
            <a:r>
              <a:rPr lang="en-US" altLang="zh-HK" sz="1200" dirty="0" smtClean="0">
                <a:hlinkClick r:id="rId14"/>
              </a:rPr>
              <a:t>/</a:t>
            </a:r>
            <a:endParaRPr lang="en-US" altLang="zh-HK" sz="1200" dirty="0" smtClean="0"/>
          </a:p>
          <a:p>
            <a:r>
              <a:rPr lang="en-US" altLang="zh-HK" sz="1200" dirty="0" smtClean="0"/>
              <a:t>Furosemide. </a:t>
            </a:r>
            <a:r>
              <a:rPr lang="en-US" altLang="zh-HK" sz="1200" dirty="0" smtClean="0">
                <a:hlinkClick r:id="rId15"/>
              </a:rPr>
              <a:t>http</a:t>
            </a:r>
            <a:r>
              <a:rPr lang="en-US" altLang="zh-HK" sz="1200" dirty="0">
                <a:hlinkClick r:id="rId15"/>
              </a:rPr>
              <a:t>://upload.wikimedia.org/wikipedia/commons/thumb/5/51/Furosemide_(1).JPG/768px-Furosemide_(1).</a:t>
            </a:r>
            <a:r>
              <a:rPr lang="en-US" altLang="zh-HK" sz="1200" dirty="0" smtClean="0">
                <a:hlinkClick r:id="rId15"/>
              </a:rPr>
              <a:t>JPG</a:t>
            </a:r>
            <a:endParaRPr lang="en-US" altLang="zh-HK" sz="1200" dirty="0" smtClean="0"/>
          </a:p>
          <a:p>
            <a:r>
              <a:rPr lang="en-US" altLang="zh-HK" sz="1200" dirty="0" smtClean="0"/>
              <a:t>My neighbor </a:t>
            </a:r>
            <a:r>
              <a:rPr lang="en-US" altLang="zh-HK" sz="1200" dirty="0" err="1" smtClean="0"/>
              <a:t>Totoro</a:t>
            </a:r>
            <a:r>
              <a:rPr lang="en-US" altLang="zh-HK" sz="1200" dirty="0"/>
              <a:t>. </a:t>
            </a:r>
            <a:r>
              <a:rPr lang="en-US" altLang="zh-HK" sz="1200" dirty="0">
                <a:hlinkClick r:id="rId16"/>
              </a:rPr>
              <a:t>http://helixaspersa.deviantart.com/art/My-Neighbor-Totoro-in-Autumm-</a:t>
            </a:r>
            <a:r>
              <a:rPr lang="en-US" altLang="zh-HK" sz="1200" dirty="0" smtClean="0">
                <a:hlinkClick r:id="rId16"/>
              </a:rPr>
              <a:t>137190257</a:t>
            </a:r>
            <a:endParaRPr lang="en-US" altLang="zh-HK" sz="1200" dirty="0" smtClean="0"/>
          </a:p>
        </p:txBody>
      </p:sp>
      <p:sp>
        <p:nvSpPr>
          <p:cNvPr id="4" name="TextBox 3"/>
          <p:cNvSpPr txBox="1"/>
          <p:nvPr/>
        </p:nvSpPr>
        <p:spPr>
          <a:xfrm>
            <a:off x="609600" y="5943600"/>
            <a:ext cx="8153400" cy="323165"/>
          </a:xfrm>
          <a:prstGeom prst="rect">
            <a:avLst/>
          </a:prstGeom>
          <a:noFill/>
        </p:spPr>
        <p:txBody>
          <a:bodyPr wrap="square" rtlCol="0">
            <a:spAutoFit/>
          </a:bodyPr>
          <a:lstStyle/>
          <a:p>
            <a:r>
              <a:rPr lang="en-US" altLang="zh-HK" sz="1500" i="1" dirty="0" smtClean="0"/>
              <a:t>* All the images used are labeled </a:t>
            </a:r>
            <a:r>
              <a:rPr lang="en-US" altLang="zh-HK" sz="1500" b="1" i="1" dirty="0" smtClean="0">
                <a:solidFill>
                  <a:schemeClr val="tx2">
                    <a:lumMod val="60000"/>
                    <a:lumOff val="40000"/>
                  </a:schemeClr>
                </a:solidFill>
              </a:rPr>
              <a:t>for non-commercial reuse </a:t>
            </a:r>
            <a:r>
              <a:rPr lang="en-US" altLang="zh-HK" sz="1500" i="1" dirty="0" smtClean="0"/>
              <a:t>by Google image search.</a:t>
            </a:r>
            <a:endParaRPr lang="zh-HK" altLang="en-US" sz="1500" i="1" dirty="0"/>
          </a:p>
        </p:txBody>
      </p:sp>
    </p:spTree>
    <p:extLst>
      <p:ext uri="{BB962C8B-B14F-4D97-AF65-F5344CB8AC3E}">
        <p14:creationId xmlns:p14="http://schemas.microsoft.com/office/powerpoint/2010/main" val="31925510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57200" y="4077734"/>
            <a:ext cx="2261468" cy="2399266"/>
            <a:chOff x="685800" y="3929817"/>
            <a:chExt cx="2261468" cy="2399266"/>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3929817"/>
              <a:ext cx="2261468" cy="1696101"/>
            </a:xfrm>
            <a:prstGeom prst="roundRect">
              <a:avLst>
                <a:gd name="adj" fmla="val 8594"/>
              </a:avLst>
            </a:prstGeom>
            <a:solidFill>
              <a:srgbClr val="FFFFFF">
                <a:shade val="85000"/>
              </a:srgbClr>
            </a:solidFill>
            <a:ln>
              <a:noFill/>
            </a:ln>
            <a:effectLst/>
          </p:spPr>
        </p:pic>
        <p:sp>
          <p:nvSpPr>
            <p:cNvPr id="17" name="TextBox 16"/>
            <p:cNvSpPr txBox="1"/>
            <p:nvPr/>
          </p:nvSpPr>
          <p:spPr>
            <a:xfrm>
              <a:off x="1353630" y="5805863"/>
              <a:ext cx="965329"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800" dirty="0" smtClean="0"/>
                <a:t>Drug</a:t>
              </a:r>
              <a:endParaRPr lang="en-US" sz="2800" dirty="0"/>
            </a:p>
          </p:txBody>
        </p:sp>
      </p:grpSp>
      <p:grpSp>
        <p:nvGrpSpPr>
          <p:cNvPr id="21" name="Group 20"/>
          <p:cNvGrpSpPr/>
          <p:nvPr/>
        </p:nvGrpSpPr>
        <p:grpSpPr>
          <a:xfrm>
            <a:off x="3276600" y="304800"/>
            <a:ext cx="2819400" cy="2286000"/>
            <a:chOff x="3227333" y="2018482"/>
            <a:chExt cx="2819400" cy="2286000"/>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6725" y="2589312"/>
              <a:ext cx="2059008" cy="1715170"/>
            </a:xfrm>
            <a:prstGeom prst="rect">
              <a:avLst/>
            </a:prstGeom>
          </p:spPr>
        </p:pic>
        <p:sp>
          <p:nvSpPr>
            <p:cNvPr id="18" name="TextBox 17"/>
            <p:cNvSpPr txBox="1"/>
            <p:nvPr/>
          </p:nvSpPr>
          <p:spPr>
            <a:xfrm>
              <a:off x="3227333" y="2018482"/>
              <a:ext cx="281940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t>Protein</a:t>
              </a:r>
              <a:endParaRPr lang="en-US" sz="2800" dirty="0"/>
            </a:p>
          </p:txBody>
        </p:sp>
      </p:grpSp>
      <p:grpSp>
        <p:nvGrpSpPr>
          <p:cNvPr id="22" name="Group 21"/>
          <p:cNvGrpSpPr/>
          <p:nvPr/>
        </p:nvGrpSpPr>
        <p:grpSpPr>
          <a:xfrm>
            <a:off x="4495800" y="4103776"/>
            <a:ext cx="4343401" cy="2373224"/>
            <a:chOff x="4425114" y="2743198"/>
            <a:chExt cx="4343401" cy="2373224"/>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2932" y="2743198"/>
              <a:ext cx="2261468" cy="1696101"/>
            </a:xfrm>
            <a:prstGeom prst="roundRect">
              <a:avLst>
                <a:gd name="adj" fmla="val 8594"/>
              </a:avLst>
            </a:prstGeom>
            <a:solidFill>
              <a:srgbClr val="FFFFFF">
                <a:shade val="85000"/>
              </a:srgbClr>
            </a:solidFill>
            <a:ln>
              <a:noFill/>
            </a:ln>
            <a:effectLst/>
          </p:spPr>
        </p:pic>
        <p:sp>
          <p:nvSpPr>
            <p:cNvPr id="19" name="TextBox 18"/>
            <p:cNvSpPr txBox="1"/>
            <p:nvPr/>
          </p:nvSpPr>
          <p:spPr>
            <a:xfrm>
              <a:off x="4425114" y="4593202"/>
              <a:ext cx="4343401"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t>Schizophrenia (a disease)</a:t>
              </a:r>
              <a:endParaRPr lang="en-US" sz="2800" dirty="0"/>
            </a:p>
          </p:txBody>
        </p:sp>
      </p:grpSp>
      <p:grpSp>
        <p:nvGrpSpPr>
          <p:cNvPr id="29" name="Group 28"/>
          <p:cNvGrpSpPr/>
          <p:nvPr/>
        </p:nvGrpSpPr>
        <p:grpSpPr>
          <a:xfrm>
            <a:off x="1143000" y="990600"/>
            <a:ext cx="2362200" cy="2971800"/>
            <a:chOff x="1219200" y="2051810"/>
            <a:chExt cx="2362200" cy="2971800"/>
          </a:xfrm>
          <a:solidFill>
            <a:schemeClr val="accent2"/>
          </a:solidFill>
        </p:grpSpPr>
        <p:cxnSp>
          <p:nvCxnSpPr>
            <p:cNvPr id="24" name="Straight Arrow Connector 23"/>
            <p:cNvCxnSpPr/>
            <p:nvPr/>
          </p:nvCxnSpPr>
          <p:spPr>
            <a:xfrm flipV="1">
              <a:off x="1683894" y="2051810"/>
              <a:ext cx="1897506" cy="2971800"/>
            </a:xfrm>
            <a:prstGeom prst="straightConnector1">
              <a:avLst/>
            </a:prstGeom>
            <a:grpFill/>
            <a:ln w="38100">
              <a:solidFill>
                <a:schemeClr val="tx2">
                  <a:lumMod val="75000"/>
                </a:schemeClr>
              </a:solidFill>
              <a:headEnd type="arrow"/>
              <a:tailEnd type="arrow"/>
            </a:ln>
          </p:spPr>
          <p:style>
            <a:lnRef idx="1">
              <a:schemeClr val="accent6"/>
            </a:lnRef>
            <a:fillRef idx="0">
              <a:schemeClr val="accent6"/>
            </a:fillRef>
            <a:effectRef idx="0">
              <a:schemeClr val="accent6"/>
            </a:effectRef>
            <a:fontRef idx="minor">
              <a:schemeClr val="tx1"/>
            </a:fontRef>
          </p:style>
        </p:cxnSp>
        <p:sp>
          <p:nvSpPr>
            <p:cNvPr id="26" name="TextBox 25"/>
            <p:cNvSpPr txBox="1"/>
            <p:nvPr/>
          </p:nvSpPr>
          <p:spPr>
            <a:xfrm>
              <a:off x="1219200" y="3215170"/>
              <a:ext cx="2057400" cy="523220"/>
            </a:xfrm>
            <a:prstGeom prst="rect">
              <a:avLst/>
            </a:prstGeom>
            <a:grpFill/>
            <a:ln>
              <a:solidFill>
                <a:schemeClr val="tx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smtClean="0"/>
                <a:t>Interaction</a:t>
              </a:r>
              <a:endParaRPr lang="en-US" sz="2800" dirty="0"/>
            </a:p>
          </p:txBody>
        </p:sp>
      </p:grpSp>
      <p:grpSp>
        <p:nvGrpSpPr>
          <p:cNvPr id="45" name="Group 44"/>
          <p:cNvGrpSpPr/>
          <p:nvPr/>
        </p:nvGrpSpPr>
        <p:grpSpPr>
          <a:xfrm>
            <a:off x="5943600" y="1066800"/>
            <a:ext cx="2173865" cy="2895600"/>
            <a:chOff x="5867400" y="1143000"/>
            <a:chExt cx="2173865" cy="2895600"/>
          </a:xfrm>
          <a:solidFill>
            <a:schemeClr val="accent2"/>
          </a:solidFill>
        </p:grpSpPr>
        <p:cxnSp>
          <p:nvCxnSpPr>
            <p:cNvPr id="43" name="Straight Arrow Connector 42"/>
            <p:cNvCxnSpPr/>
            <p:nvPr/>
          </p:nvCxnSpPr>
          <p:spPr>
            <a:xfrm>
              <a:off x="5867400" y="1143000"/>
              <a:ext cx="1530752" cy="2895600"/>
            </a:xfrm>
            <a:prstGeom prst="straightConnector1">
              <a:avLst/>
            </a:prstGeom>
            <a:grpFill/>
            <a:ln w="38100">
              <a:solidFill>
                <a:schemeClr val="tx2">
                  <a:lumMod val="50000"/>
                </a:schemeClr>
              </a:solidFill>
              <a:tailEnd type="arrow"/>
            </a:ln>
          </p:spPr>
          <p:style>
            <a:lnRef idx="1">
              <a:schemeClr val="accent6"/>
            </a:lnRef>
            <a:fillRef idx="0">
              <a:schemeClr val="accent6"/>
            </a:fillRef>
            <a:effectRef idx="0">
              <a:schemeClr val="accent6"/>
            </a:effectRef>
            <a:fontRef idx="minor">
              <a:schemeClr val="tx1"/>
            </a:fontRef>
          </p:style>
        </p:cxnSp>
        <p:sp>
          <p:nvSpPr>
            <p:cNvPr id="33" name="TextBox 32"/>
            <p:cNvSpPr txBox="1"/>
            <p:nvPr/>
          </p:nvSpPr>
          <p:spPr>
            <a:xfrm>
              <a:off x="6060065" y="2014716"/>
              <a:ext cx="1981200" cy="954107"/>
            </a:xfrm>
            <a:prstGeom prst="rect">
              <a:avLst/>
            </a:prstGeom>
            <a:grp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smtClean="0"/>
                <a:t>Activity related to</a:t>
              </a:r>
              <a:endParaRPr lang="en-US" sz="2800" dirty="0"/>
            </a:p>
          </p:txBody>
        </p:sp>
      </p:grpSp>
      <p:grpSp>
        <p:nvGrpSpPr>
          <p:cNvPr id="47" name="Group 46"/>
          <p:cNvGrpSpPr/>
          <p:nvPr/>
        </p:nvGrpSpPr>
        <p:grpSpPr>
          <a:xfrm>
            <a:off x="2965667" y="4690216"/>
            <a:ext cx="3192386" cy="523220"/>
            <a:chOff x="5025848" y="2389637"/>
            <a:chExt cx="3192386" cy="523220"/>
          </a:xfrm>
          <a:solidFill>
            <a:schemeClr val="accent2"/>
          </a:solidFill>
        </p:grpSpPr>
        <p:cxnSp>
          <p:nvCxnSpPr>
            <p:cNvPr id="48" name="Straight Arrow Connector 47"/>
            <p:cNvCxnSpPr/>
            <p:nvPr/>
          </p:nvCxnSpPr>
          <p:spPr>
            <a:xfrm>
              <a:off x="5025848" y="2695283"/>
              <a:ext cx="3192386" cy="28063"/>
            </a:xfrm>
            <a:prstGeom prst="straightConnector1">
              <a:avLst/>
            </a:prstGeom>
            <a:grpFill/>
            <a:ln w="38100">
              <a:solidFill>
                <a:schemeClr val="tx2">
                  <a:lumMod val="50000"/>
                </a:schemeClr>
              </a:solidFill>
              <a:tailEnd type="arrow"/>
            </a:ln>
          </p:spPr>
          <p:style>
            <a:lnRef idx="1">
              <a:schemeClr val="accent6"/>
            </a:lnRef>
            <a:fillRef idx="0">
              <a:schemeClr val="accent6"/>
            </a:fillRef>
            <a:effectRef idx="0">
              <a:schemeClr val="accent6"/>
            </a:effectRef>
            <a:fontRef idx="minor">
              <a:schemeClr val="tx1"/>
            </a:fontRef>
          </p:style>
        </p:cxnSp>
        <p:sp>
          <p:nvSpPr>
            <p:cNvPr id="49" name="TextBox 48"/>
            <p:cNvSpPr txBox="1"/>
            <p:nvPr/>
          </p:nvSpPr>
          <p:spPr>
            <a:xfrm>
              <a:off x="5565381" y="2389637"/>
              <a:ext cx="1981200" cy="523220"/>
            </a:xfrm>
            <a:prstGeom prst="rect">
              <a:avLst/>
            </a:prstGeom>
            <a:grp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smtClean="0"/>
                <a:t>Treatment</a:t>
              </a:r>
              <a:endParaRPr lang="en-US" sz="2800" dirty="0"/>
            </a:p>
          </p:txBody>
        </p:sp>
      </p:grpSp>
      <p:sp>
        <p:nvSpPr>
          <p:cNvPr id="2" name="Parallelogram 1"/>
          <p:cNvSpPr/>
          <p:nvPr/>
        </p:nvSpPr>
        <p:spPr>
          <a:xfrm>
            <a:off x="304800" y="838200"/>
            <a:ext cx="3733800" cy="3200400"/>
          </a:xfrm>
          <a:prstGeom prst="parallelogram">
            <a:avLst>
              <a:gd name="adj" fmla="val 28086"/>
            </a:avLst>
          </a:prstGeom>
          <a:noFill/>
          <a:ln w="762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6647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#1</a:t>
            </a:r>
            <a:endParaRPr lang="en-US" dirty="0"/>
          </a:p>
        </p:txBody>
      </p:sp>
      <p:pic>
        <p:nvPicPr>
          <p:cNvPr id="4" name="Content Placeholder 3" descr="Screen Shot 2014-11-04 at 07.49.05 .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433" t="51926" r="29901" b="32506"/>
          <a:stretch/>
        </p:blipFill>
        <p:spPr>
          <a:xfrm>
            <a:off x="685800" y="3124200"/>
            <a:ext cx="8092465" cy="1524000"/>
          </a:xfrm>
        </p:spPr>
      </p:pic>
      <p:sp>
        <p:nvSpPr>
          <p:cNvPr id="5" name="TextBox 4"/>
          <p:cNvSpPr txBox="1"/>
          <p:nvPr/>
        </p:nvSpPr>
        <p:spPr>
          <a:xfrm>
            <a:off x="1676400" y="2209800"/>
            <a:ext cx="5562600" cy="584776"/>
          </a:xfrm>
          <a:prstGeom prst="rect">
            <a:avLst/>
          </a:prstGeom>
          <a:noFill/>
        </p:spPr>
        <p:txBody>
          <a:bodyPr wrap="square" rtlCol="0">
            <a:spAutoFit/>
          </a:bodyPr>
          <a:lstStyle/>
          <a:p>
            <a:r>
              <a:rPr lang="en-US" sz="3200" dirty="0" smtClean="0"/>
              <a:t>Estimating </a:t>
            </a:r>
            <a:r>
              <a:rPr lang="en-US" sz="3200" dirty="0" err="1" smtClean="0"/>
              <a:t>Pr</a:t>
            </a:r>
            <a:r>
              <a:rPr lang="en-US" sz="3200" dirty="0" smtClean="0"/>
              <a:t>(A) and </a:t>
            </a:r>
            <a:r>
              <a:rPr lang="en-US" sz="3200" dirty="0" err="1" smtClean="0"/>
              <a:t>Pr</a:t>
            </a:r>
            <a:r>
              <a:rPr lang="en-US" sz="3200" dirty="0" smtClean="0"/>
              <a:t>(A</a:t>
            </a:r>
            <a:r>
              <a:rPr lang="en-US" sz="3200" baseline="30000" dirty="0" smtClean="0"/>
              <a:t>C</a:t>
            </a:r>
            <a:r>
              <a:rPr lang="en-US" sz="3200" dirty="0" smtClean="0"/>
              <a:t>)</a:t>
            </a:r>
            <a:endParaRPr lang="en-US" sz="3200" dirty="0"/>
          </a:p>
        </p:txBody>
      </p:sp>
      <p:sp>
        <p:nvSpPr>
          <p:cNvPr id="6" name="Content Placeholder 2"/>
          <p:cNvSpPr txBox="1">
            <a:spLocks/>
          </p:cNvSpPr>
          <p:nvPr/>
        </p:nvSpPr>
        <p:spPr>
          <a:xfrm>
            <a:off x="152400" y="5943600"/>
            <a:ext cx="8839200" cy="762000"/>
          </a:xfrm>
          <a:prstGeom prst="rect">
            <a:avLst/>
          </a:prstGeom>
          <a:ln>
            <a:solidFill>
              <a:schemeClr val="tx2">
                <a:lumMod val="60000"/>
                <a:lumOff val="40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00" dirty="0" smtClean="0"/>
              <a:t>Event A: (New) drug </a:t>
            </a:r>
            <a:r>
              <a:rPr lang="en-US" sz="1900" b="1" i="1" dirty="0" smtClean="0">
                <a:solidFill>
                  <a:srgbClr val="558ED5"/>
                </a:solidFill>
              </a:rPr>
              <a:t>d</a:t>
            </a:r>
            <a:r>
              <a:rPr lang="en-US" sz="1900" dirty="0" smtClean="0"/>
              <a:t> interacts with target</a:t>
            </a:r>
            <a:r>
              <a:rPr lang="en-US" sz="1900" b="1" i="1" dirty="0" smtClean="0">
                <a:solidFill>
                  <a:srgbClr val="558ED5"/>
                </a:solidFill>
              </a:rPr>
              <a:t> t</a:t>
            </a:r>
          </a:p>
          <a:p>
            <a:r>
              <a:rPr lang="en-US" sz="1900" dirty="0" smtClean="0"/>
              <a:t>Event B: </a:t>
            </a:r>
            <a:r>
              <a:rPr lang="en-US" sz="1900" b="1" i="1" dirty="0" smtClean="0">
                <a:solidFill>
                  <a:srgbClr val="558ED5"/>
                </a:solidFill>
              </a:rPr>
              <a:t>c</a:t>
            </a:r>
            <a:r>
              <a:rPr lang="en-US" sz="1900" dirty="0" smtClean="0">
                <a:solidFill>
                  <a:prstClr val="black"/>
                </a:solidFill>
              </a:rPr>
              <a:t> drugs in the set of </a:t>
            </a:r>
            <a:r>
              <a:rPr lang="en-US" sz="1900" b="1" i="1" dirty="0" smtClean="0">
                <a:solidFill>
                  <a:srgbClr val="558ED5"/>
                </a:solidFill>
              </a:rPr>
              <a:t>d</a:t>
            </a:r>
            <a:r>
              <a:rPr lang="en-US" sz="1900" dirty="0" smtClean="0"/>
              <a:t>’s</a:t>
            </a:r>
            <a:r>
              <a:rPr lang="en-US" sz="1900" dirty="0" smtClean="0">
                <a:solidFill>
                  <a:prstClr val="black"/>
                </a:solidFill>
              </a:rPr>
              <a:t> </a:t>
            </a:r>
            <a:r>
              <a:rPr lang="en-US" sz="1900" b="1" i="1" dirty="0" smtClean="0">
                <a:solidFill>
                  <a:schemeClr val="tx2">
                    <a:lumMod val="60000"/>
                    <a:lumOff val="40000"/>
                  </a:schemeClr>
                </a:solidFill>
              </a:rPr>
              <a:t>K</a:t>
            </a:r>
            <a:r>
              <a:rPr lang="en-US" sz="1900" dirty="0" smtClean="0">
                <a:solidFill>
                  <a:prstClr val="black"/>
                </a:solidFill>
              </a:rPr>
              <a:t> nearest neighbors interacts with target </a:t>
            </a:r>
            <a:r>
              <a:rPr lang="en-US" sz="1900" b="1" i="1" dirty="0" smtClean="0">
                <a:solidFill>
                  <a:srgbClr val="558ED5"/>
                </a:solidFill>
              </a:rPr>
              <a:t>t</a:t>
            </a:r>
          </a:p>
        </p:txBody>
      </p:sp>
    </p:spTree>
    <p:extLst>
      <p:ext uri="{BB962C8B-B14F-4D97-AF65-F5344CB8AC3E}">
        <p14:creationId xmlns:p14="http://schemas.microsoft.com/office/powerpoint/2010/main" val="410769650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#1</a:t>
            </a:r>
            <a:endParaRPr lang="en-US" dirty="0"/>
          </a:p>
        </p:txBody>
      </p:sp>
      <p:sp>
        <p:nvSpPr>
          <p:cNvPr id="5" name="TextBox 4"/>
          <p:cNvSpPr txBox="1"/>
          <p:nvPr/>
        </p:nvSpPr>
        <p:spPr>
          <a:xfrm>
            <a:off x="1676400" y="2209800"/>
            <a:ext cx="6096000" cy="584776"/>
          </a:xfrm>
          <a:prstGeom prst="rect">
            <a:avLst/>
          </a:prstGeom>
          <a:noFill/>
        </p:spPr>
        <p:txBody>
          <a:bodyPr wrap="square" rtlCol="0">
            <a:spAutoFit/>
          </a:bodyPr>
          <a:lstStyle/>
          <a:p>
            <a:r>
              <a:rPr lang="en-US" sz="3200" dirty="0" smtClean="0"/>
              <a:t>Estimating </a:t>
            </a:r>
            <a:r>
              <a:rPr lang="en-US" sz="3200" dirty="0" err="1" smtClean="0"/>
              <a:t>Pr</a:t>
            </a:r>
            <a:r>
              <a:rPr lang="en-US" sz="3200" dirty="0" smtClean="0"/>
              <a:t>(B|A) and </a:t>
            </a:r>
            <a:r>
              <a:rPr lang="en-US" sz="3200" dirty="0" err="1" smtClean="0"/>
              <a:t>Pr</a:t>
            </a:r>
            <a:r>
              <a:rPr lang="en-US" sz="3200" dirty="0" smtClean="0"/>
              <a:t>(B|A</a:t>
            </a:r>
            <a:r>
              <a:rPr lang="en-US" sz="3200" baseline="30000" dirty="0" smtClean="0"/>
              <a:t>C</a:t>
            </a:r>
            <a:r>
              <a:rPr lang="en-US" sz="3200" dirty="0" smtClean="0"/>
              <a:t>)</a:t>
            </a:r>
            <a:endParaRPr lang="en-US" sz="3200" dirty="0"/>
          </a:p>
        </p:txBody>
      </p:sp>
      <p:sp>
        <p:nvSpPr>
          <p:cNvPr id="6" name="Content Placeholder 2"/>
          <p:cNvSpPr txBox="1">
            <a:spLocks/>
          </p:cNvSpPr>
          <p:nvPr/>
        </p:nvSpPr>
        <p:spPr>
          <a:xfrm>
            <a:off x="152400" y="5943600"/>
            <a:ext cx="8839200" cy="762000"/>
          </a:xfrm>
          <a:prstGeom prst="rect">
            <a:avLst/>
          </a:prstGeom>
          <a:ln>
            <a:solidFill>
              <a:schemeClr val="tx2">
                <a:lumMod val="60000"/>
                <a:lumOff val="40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00" dirty="0" smtClean="0"/>
              <a:t>Event A: (New) drug </a:t>
            </a:r>
            <a:r>
              <a:rPr lang="en-US" sz="1900" b="1" i="1" dirty="0" smtClean="0">
                <a:solidFill>
                  <a:srgbClr val="558ED5"/>
                </a:solidFill>
              </a:rPr>
              <a:t>d</a:t>
            </a:r>
            <a:r>
              <a:rPr lang="en-US" sz="1900" dirty="0" smtClean="0"/>
              <a:t> interacts with target</a:t>
            </a:r>
            <a:r>
              <a:rPr lang="en-US" sz="1900" b="1" i="1" dirty="0" smtClean="0">
                <a:solidFill>
                  <a:srgbClr val="558ED5"/>
                </a:solidFill>
              </a:rPr>
              <a:t> t</a:t>
            </a:r>
          </a:p>
          <a:p>
            <a:r>
              <a:rPr lang="en-US" sz="1900" dirty="0" smtClean="0"/>
              <a:t>Event B: </a:t>
            </a:r>
            <a:r>
              <a:rPr lang="en-US" sz="1900" b="1" i="1" dirty="0" smtClean="0">
                <a:solidFill>
                  <a:srgbClr val="558ED5"/>
                </a:solidFill>
              </a:rPr>
              <a:t>c</a:t>
            </a:r>
            <a:r>
              <a:rPr lang="en-US" sz="1900" dirty="0" smtClean="0">
                <a:solidFill>
                  <a:prstClr val="black"/>
                </a:solidFill>
              </a:rPr>
              <a:t> drugs in the set of </a:t>
            </a:r>
            <a:r>
              <a:rPr lang="en-US" sz="1900" b="1" i="1" dirty="0" smtClean="0">
                <a:solidFill>
                  <a:srgbClr val="558ED5"/>
                </a:solidFill>
              </a:rPr>
              <a:t>d</a:t>
            </a:r>
            <a:r>
              <a:rPr lang="en-US" sz="1900" dirty="0" smtClean="0"/>
              <a:t>’s</a:t>
            </a:r>
            <a:r>
              <a:rPr lang="en-US" sz="1900" dirty="0" smtClean="0">
                <a:solidFill>
                  <a:prstClr val="black"/>
                </a:solidFill>
              </a:rPr>
              <a:t> </a:t>
            </a:r>
            <a:r>
              <a:rPr lang="en-US" sz="1900" b="1" i="1" dirty="0" smtClean="0">
                <a:solidFill>
                  <a:schemeClr val="tx2">
                    <a:lumMod val="60000"/>
                    <a:lumOff val="40000"/>
                  </a:schemeClr>
                </a:solidFill>
              </a:rPr>
              <a:t>K</a:t>
            </a:r>
            <a:r>
              <a:rPr lang="en-US" sz="1900" dirty="0" smtClean="0">
                <a:solidFill>
                  <a:prstClr val="black"/>
                </a:solidFill>
              </a:rPr>
              <a:t> nearest neighbors interacts with target </a:t>
            </a:r>
            <a:r>
              <a:rPr lang="en-US" sz="1900" b="1" i="1" dirty="0" smtClean="0">
                <a:solidFill>
                  <a:srgbClr val="558ED5"/>
                </a:solidFill>
              </a:rPr>
              <a:t>t</a:t>
            </a:r>
          </a:p>
        </p:txBody>
      </p:sp>
      <p:pic>
        <p:nvPicPr>
          <p:cNvPr id="7" name="Content Placeholder 6" descr="Screen Shot 2014-11-04 at 07.51.51 .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5413" t="30722" r="26546" b="54247"/>
          <a:stretch/>
        </p:blipFill>
        <p:spPr>
          <a:xfrm>
            <a:off x="533400" y="3124200"/>
            <a:ext cx="8151531" cy="1319407"/>
          </a:xfrm>
          <a:prstGeom prst="rect">
            <a:avLst/>
          </a:prstGeom>
          <a:ln>
            <a:noFill/>
          </a:ln>
          <a:effectLst>
            <a:softEdge rad="112500"/>
          </a:effectLst>
        </p:spPr>
      </p:pic>
    </p:spTree>
    <p:extLst>
      <p:ext uri="{BB962C8B-B14F-4D97-AF65-F5344CB8AC3E}">
        <p14:creationId xmlns:p14="http://schemas.microsoft.com/office/powerpoint/2010/main" val="123665132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#2</a:t>
            </a:r>
            <a:endParaRPr lang="en-US" dirty="0"/>
          </a:p>
        </p:txBody>
      </p:sp>
      <p:sp>
        <p:nvSpPr>
          <p:cNvPr id="5" name="TextBox 4"/>
          <p:cNvSpPr txBox="1"/>
          <p:nvPr/>
        </p:nvSpPr>
        <p:spPr>
          <a:xfrm>
            <a:off x="375836" y="2357867"/>
            <a:ext cx="8305800" cy="584776"/>
          </a:xfrm>
          <a:prstGeom prst="rect">
            <a:avLst/>
          </a:prstGeom>
          <a:noFill/>
        </p:spPr>
        <p:txBody>
          <a:bodyPr wrap="square" rtlCol="0">
            <a:spAutoFit/>
          </a:bodyPr>
          <a:lstStyle/>
          <a:p>
            <a:pPr algn="ctr"/>
            <a:r>
              <a:rPr lang="en-US" sz="3200" dirty="0" smtClean="0"/>
              <a:t>All the methods with new similarity measures</a:t>
            </a:r>
            <a:endParaRPr lang="en-US" sz="3200" dirty="0"/>
          </a:p>
        </p:txBody>
      </p:sp>
      <p:pic>
        <p:nvPicPr>
          <p:cNvPr id="4" name="Content Placeholder 3" descr="Screen Shot 2014-11-04 at 07.53.25 .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7593" t="43337" r="11450" b="34653"/>
          <a:stretch/>
        </p:blipFill>
        <p:spPr>
          <a:xfrm>
            <a:off x="76200" y="3043667"/>
            <a:ext cx="9062636" cy="1756933"/>
          </a:xfrm>
        </p:spPr>
      </p:pic>
    </p:spTree>
    <p:extLst>
      <p:ext uri="{BB962C8B-B14F-4D97-AF65-F5344CB8AC3E}">
        <p14:creationId xmlns:p14="http://schemas.microsoft.com/office/powerpoint/2010/main" val="25504105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43000" y="990600"/>
            <a:ext cx="2362200" cy="2971800"/>
            <a:chOff x="1219200" y="2051810"/>
            <a:chExt cx="2362200" cy="2971800"/>
          </a:xfrm>
          <a:solidFill>
            <a:schemeClr val="accent2"/>
          </a:solidFill>
        </p:grpSpPr>
        <p:cxnSp>
          <p:nvCxnSpPr>
            <p:cNvPr id="24" name="Straight Arrow Connector 23"/>
            <p:cNvCxnSpPr/>
            <p:nvPr/>
          </p:nvCxnSpPr>
          <p:spPr>
            <a:xfrm flipV="1">
              <a:off x="1683894" y="2051810"/>
              <a:ext cx="1897506" cy="2971800"/>
            </a:xfrm>
            <a:prstGeom prst="straightConnector1">
              <a:avLst/>
            </a:prstGeom>
            <a:grpFill/>
            <a:ln w="38100">
              <a:solidFill>
                <a:schemeClr val="tx2">
                  <a:lumMod val="75000"/>
                </a:schemeClr>
              </a:solidFill>
              <a:headEnd type="arrow"/>
              <a:tailEnd type="arrow"/>
            </a:ln>
          </p:spPr>
          <p:style>
            <a:lnRef idx="1">
              <a:schemeClr val="accent6"/>
            </a:lnRef>
            <a:fillRef idx="0">
              <a:schemeClr val="accent6"/>
            </a:fillRef>
            <a:effectRef idx="0">
              <a:schemeClr val="accent6"/>
            </a:effectRef>
            <a:fontRef idx="minor">
              <a:schemeClr val="tx1"/>
            </a:fontRef>
          </p:style>
        </p:cxnSp>
        <p:sp>
          <p:nvSpPr>
            <p:cNvPr id="26" name="TextBox 25"/>
            <p:cNvSpPr txBox="1"/>
            <p:nvPr/>
          </p:nvSpPr>
          <p:spPr>
            <a:xfrm>
              <a:off x="1219200" y="3215170"/>
              <a:ext cx="2057400" cy="523220"/>
            </a:xfrm>
            <a:prstGeom prst="rect">
              <a:avLst/>
            </a:prstGeom>
            <a:grpFill/>
            <a:ln>
              <a:solidFill>
                <a:schemeClr val="tx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smtClean="0"/>
                <a:t>Interaction</a:t>
              </a:r>
              <a:endParaRPr lang="en-US" sz="2800" dirty="0"/>
            </a:p>
          </p:txBody>
        </p:sp>
      </p:grpSp>
      <p:grpSp>
        <p:nvGrpSpPr>
          <p:cNvPr id="45" name="Group 44"/>
          <p:cNvGrpSpPr/>
          <p:nvPr/>
        </p:nvGrpSpPr>
        <p:grpSpPr>
          <a:xfrm>
            <a:off x="5943600" y="1066800"/>
            <a:ext cx="2173865" cy="2895600"/>
            <a:chOff x="5867400" y="1143000"/>
            <a:chExt cx="2173865" cy="2895600"/>
          </a:xfrm>
          <a:solidFill>
            <a:schemeClr val="accent2"/>
          </a:solidFill>
        </p:grpSpPr>
        <p:cxnSp>
          <p:nvCxnSpPr>
            <p:cNvPr id="43" name="Straight Arrow Connector 42"/>
            <p:cNvCxnSpPr/>
            <p:nvPr/>
          </p:nvCxnSpPr>
          <p:spPr>
            <a:xfrm>
              <a:off x="5867400" y="1143000"/>
              <a:ext cx="1530752" cy="2895600"/>
            </a:xfrm>
            <a:prstGeom prst="straightConnector1">
              <a:avLst/>
            </a:prstGeom>
            <a:grpFill/>
            <a:ln w="38100">
              <a:solidFill>
                <a:schemeClr val="tx2">
                  <a:lumMod val="50000"/>
                </a:schemeClr>
              </a:solidFill>
              <a:tailEnd type="arrow"/>
            </a:ln>
          </p:spPr>
          <p:style>
            <a:lnRef idx="1">
              <a:schemeClr val="accent6"/>
            </a:lnRef>
            <a:fillRef idx="0">
              <a:schemeClr val="accent6"/>
            </a:fillRef>
            <a:effectRef idx="0">
              <a:schemeClr val="accent6"/>
            </a:effectRef>
            <a:fontRef idx="minor">
              <a:schemeClr val="tx1"/>
            </a:fontRef>
          </p:style>
        </p:cxnSp>
        <p:sp>
          <p:nvSpPr>
            <p:cNvPr id="33" name="TextBox 32"/>
            <p:cNvSpPr txBox="1"/>
            <p:nvPr/>
          </p:nvSpPr>
          <p:spPr>
            <a:xfrm>
              <a:off x="6060065" y="2014716"/>
              <a:ext cx="1981200" cy="954107"/>
            </a:xfrm>
            <a:prstGeom prst="rect">
              <a:avLst/>
            </a:prstGeom>
            <a:grp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smtClean="0"/>
                <a:t>Activity related to</a:t>
              </a:r>
              <a:endParaRPr lang="en-US" sz="2800" dirty="0"/>
            </a:p>
          </p:txBody>
        </p:sp>
      </p:grpSp>
      <p:grpSp>
        <p:nvGrpSpPr>
          <p:cNvPr id="47" name="Group 46"/>
          <p:cNvGrpSpPr/>
          <p:nvPr/>
        </p:nvGrpSpPr>
        <p:grpSpPr>
          <a:xfrm>
            <a:off x="2813267" y="4690216"/>
            <a:ext cx="3344786" cy="523220"/>
            <a:chOff x="4873448" y="2389637"/>
            <a:chExt cx="3344786" cy="523220"/>
          </a:xfrm>
          <a:solidFill>
            <a:schemeClr val="accent2"/>
          </a:solidFill>
        </p:grpSpPr>
        <p:cxnSp>
          <p:nvCxnSpPr>
            <p:cNvPr id="48" name="Straight Arrow Connector 47"/>
            <p:cNvCxnSpPr/>
            <p:nvPr/>
          </p:nvCxnSpPr>
          <p:spPr>
            <a:xfrm flipV="1">
              <a:off x="4873448" y="2723346"/>
              <a:ext cx="3344786" cy="5275"/>
            </a:xfrm>
            <a:prstGeom prst="straightConnector1">
              <a:avLst/>
            </a:prstGeom>
            <a:grpFill/>
            <a:ln w="38100">
              <a:solidFill>
                <a:schemeClr val="tx2">
                  <a:lumMod val="50000"/>
                </a:schemeClr>
              </a:solidFill>
              <a:tailEnd type="arrow"/>
            </a:ln>
          </p:spPr>
          <p:style>
            <a:lnRef idx="1">
              <a:schemeClr val="accent6"/>
            </a:lnRef>
            <a:fillRef idx="0">
              <a:schemeClr val="accent6"/>
            </a:fillRef>
            <a:effectRef idx="0">
              <a:schemeClr val="accent6"/>
            </a:effectRef>
            <a:fontRef idx="minor">
              <a:schemeClr val="tx1"/>
            </a:fontRef>
          </p:style>
        </p:cxnSp>
        <p:sp>
          <p:nvSpPr>
            <p:cNvPr id="49" name="TextBox 48"/>
            <p:cNvSpPr txBox="1"/>
            <p:nvPr/>
          </p:nvSpPr>
          <p:spPr>
            <a:xfrm>
              <a:off x="5565381" y="2389637"/>
              <a:ext cx="1981200" cy="523220"/>
            </a:xfrm>
            <a:prstGeom prst="rect">
              <a:avLst/>
            </a:prstGeom>
            <a:grpFill/>
            <a:ln>
              <a:solidFill>
                <a:schemeClr val="tx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smtClean="0"/>
                <a:t>Treatment</a:t>
              </a:r>
              <a:endParaRPr lang="en-US" sz="2800" dirty="0"/>
            </a:p>
          </p:txBody>
        </p:sp>
      </p:grpSp>
      <p:sp>
        <p:nvSpPr>
          <p:cNvPr id="25" name="TextBox 24"/>
          <p:cNvSpPr txBox="1"/>
          <p:nvPr/>
        </p:nvSpPr>
        <p:spPr>
          <a:xfrm>
            <a:off x="617322" y="3960100"/>
            <a:ext cx="2216727"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endParaRPr lang="en-US" sz="2000" dirty="0" smtClean="0"/>
          </a:p>
          <a:p>
            <a:pPr algn="ctr"/>
            <a:r>
              <a:rPr lang="en-US" sz="4000" dirty="0" smtClean="0"/>
              <a:t>Drug</a:t>
            </a:r>
          </a:p>
          <a:p>
            <a:pPr algn="ctr"/>
            <a:r>
              <a:rPr lang="en-US" sz="1600" dirty="0" smtClean="0"/>
              <a:t>(Chemical compound)</a:t>
            </a:r>
          </a:p>
          <a:p>
            <a:pPr algn="ctr"/>
            <a:endParaRPr lang="en-US" sz="1100" dirty="0"/>
          </a:p>
        </p:txBody>
      </p:sp>
      <p:sp>
        <p:nvSpPr>
          <p:cNvPr id="27" name="TextBox 26"/>
          <p:cNvSpPr txBox="1"/>
          <p:nvPr/>
        </p:nvSpPr>
        <p:spPr>
          <a:xfrm>
            <a:off x="6172200" y="3962400"/>
            <a:ext cx="2216727" cy="1431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endParaRPr lang="en-US" sz="3600" dirty="0" smtClean="0"/>
          </a:p>
          <a:p>
            <a:pPr algn="ctr"/>
            <a:r>
              <a:rPr lang="en-US" sz="4000" dirty="0" smtClean="0"/>
              <a:t>Disease</a:t>
            </a:r>
          </a:p>
          <a:p>
            <a:pPr algn="ctr"/>
            <a:endParaRPr lang="en-US" sz="1100" dirty="0"/>
          </a:p>
        </p:txBody>
      </p:sp>
      <p:sp>
        <p:nvSpPr>
          <p:cNvPr id="28" name="TextBox 27"/>
          <p:cNvSpPr txBox="1"/>
          <p:nvPr/>
        </p:nvSpPr>
        <p:spPr>
          <a:xfrm>
            <a:off x="3581401" y="228600"/>
            <a:ext cx="2285999"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endParaRPr lang="en-US" sz="1200" dirty="0" smtClean="0"/>
          </a:p>
          <a:p>
            <a:pPr algn="ctr"/>
            <a:r>
              <a:rPr lang="en-US" sz="4000" dirty="0" smtClean="0"/>
              <a:t>Target</a:t>
            </a:r>
          </a:p>
          <a:p>
            <a:pPr algn="ctr"/>
            <a:r>
              <a:rPr lang="en-US" sz="2800" dirty="0" smtClean="0"/>
              <a:t>(Protein)</a:t>
            </a:r>
          </a:p>
          <a:p>
            <a:pPr algn="ctr"/>
            <a:endParaRPr lang="en-US" sz="1000" dirty="0"/>
          </a:p>
        </p:txBody>
      </p:sp>
      <p:sp>
        <p:nvSpPr>
          <p:cNvPr id="15" name="Parallelogram 14"/>
          <p:cNvSpPr/>
          <p:nvPr/>
        </p:nvSpPr>
        <p:spPr>
          <a:xfrm>
            <a:off x="304800" y="838200"/>
            <a:ext cx="3733800" cy="3200400"/>
          </a:xfrm>
          <a:prstGeom prst="parallelogram">
            <a:avLst>
              <a:gd name="adj" fmla="val 28086"/>
            </a:avLst>
          </a:prstGeom>
          <a:noFill/>
          <a:ln w="762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a:spLocks noGrp="1"/>
          </p:cNvSpPr>
          <p:nvPr>
            <p:ph type="title"/>
          </p:nvPr>
        </p:nvSpPr>
        <p:spPr>
          <a:xfrm>
            <a:off x="304800" y="5638800"/>
            <a:ext cx="8534400" cy="990600"/>
          </a:xfrm>
        </p:spPr>
        <p:txBody>
          <a:bodyPr>
            <a:noAutofit/>
          </a:bodyPr>
          <a:lstStyle/>
          <a:p>
            <a:r>
              <a:rPr lang="en-US" altLang="zh-HK" sz="4000" b="0" cap="none" dirty="0" smtClean="0"/>
              <a:t>Drug discovery:</a:t>
            </a:r>
            <a:r>
              <a:rPr lang="en-US" altLang="zh-HK" sz="4000" dirty="0"/>
              <a:t/>
            </a:r>
            <a:br>
              <a:rPr lang="en-US" altLang="zh-HK" sz="4000" dirty="0"/>
            </a:br>
            <a:r>
              <a:rPr lang="en-US" altLang="zh-HK" sz="2400" b="0" i="1" cap="none" dirty="0" smtClean="0">
                <a:latin typeface="+mn-lt"/>
              </a:rPr>
              <a:t>Predicting </a:t>
            </a:r>
            <a:r>
              <a:rPr lang="en-US" altLang="zh-HK" sz="2400" i="1" cap="none" dirty="0" smtClean="0">
                <a:solidFill>
                  <a:schemeClr val="tx2">
                    <a:lumMod val="60000"/>
                    <a:lumOff val="40000"/>
                  </a:schemeClr>
                </a:solidFill>
                <a:latin typeface="+mn-lt"/>
              </a:rPr>
              <a:t>drug-target interaction </a:t>
            </a:r>
            <a:r>
              <a:rPr lang="en-US" altLang="zh-HK" sz="2400" b="0" i="1" cap="none" dirty="0" smtClean="0">
                <a:latin typeface="+mn-lt"/>
              </a:rPr>
              <a:t>is the key!</a:t>
            </a:r>
            <a:endParaRPr lang="zh-HK" altLang="en-US" sz="2400" b="0" i="1" cap="none" dirty="0">
              <a:latin typeface="+mn-lt"/>
            </a:endParaRPr>
          </a:p>
        </p:txBody>
      </p:sp>
    </p:spTree>
    <p:extLst>
      <p:ext uri="{BB962C8B-B14F-4D97-AF65-F5344CB8AC3E}">
        <p14:creationId xmlns:p14="http://schemas.microsoft.com/office/powerpoint/2010/main" val="40561851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a:stCxn id="17" idx="3"/>
            <a:endCxn id="7" idx="2"/>
          </p:cNvCxnSpPr>
          <p:nvPr/>
        </p:nvCxnSpPr>
        <p:spPr>
          <a:xfrm flipV="1">
            <a:off x="885825" y="576195"/>
            <a:ext cx="1209675" cy="181696"/>
          </a:xfrm>
          <a:prstGeom prst="line">
            <a:avLst/>
          </a:prstGeom>
          <a:ln w="762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7" idx="3"/>
          </p:cNvCxnSpPr>
          <p:nvPr/>
        </p:nvCxnSpPr>
        <p:spPr>
          <a:xfrm>
            <a:off x="885825" y="757891"/>
            <a:ext cx="1049629" cy="888026"/>
          </a:xfrm>
          <a:prstGeom prst="line">
            <a:avLst/>
          </a:prstGeom>
          <a:ln w="762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2000" y="143834"/>
            <a:ext cx="8229600" cy="838200"/>
          </a:xfrm>
        </p:spPr>
        <p:txBody>
          <a:bodyPr>
            <a:normAutofit/>
          </a:bodyPr>
          <a:lstStyle/>
          <a:p>
            <a:pPr algn="r"/>
            <a:r>
              <a:rPr lang="en-US" altLang="zh-HK" dirty="0" smtClean="0"/>
              <a:t>The prediction </a:t>
            </a:r>
            <a:r>
              <a:rPr lang="en-US" altLang="zh-HK" dirty="0"/>
              <a:t>p</a:t>
            </a:r>
            <a:r>
              <a:rPr lang="en-US" altLang="zh-HK" dirty="0" smtClean="0"/>
              <a:t>roblem</a:t>
            </a:r>
            <a:endParaRPr lang="zh-HK" altLang="en-US" dirty="0"/>
          </a:p>
        </p:txBody>
      </p:sp>
      <p:sp>
        <p:nvSpPr>
          <p:cNvPr id="5" name="TextBox 4"/>
          <p:cNvSpPr txBox="1"/>
          <p:nvPr/>
        </p:nvSpPr>
        <p:spPr>
          <a:xfrm>
            <a:off x="152400" y="6400800"/>
            <a:ext cx="3581400"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HK" sz="1400" i="1" dirty="0" smtClean="0"/>
              <a:t>* </a:t>
            </a:r>
            <a:r>
              <a:rPr lang="en-US" altLang="zh-HK" sz="1400" i="1" dirty="0"/>
              <a:t>Drug-target </a:t>
            </a:r>
            <a:r>
              <a:rPr lang="en-US" altLang="zh-HK" sz="1400" i="1" dirty="0" smtClean="0"/>
              <a:t>network. </a:t>
            </a:r>
            <a:r>
              <a:rPr lang="en-US" altLang="zh-HK" sz="1400" i="1" dirty="0" err="1" smtClean="0"/>
              <a:t>Yıldırım</a:t>
            </a:r>
            <a:r>
              <a:rPr lang="en-US" altLang="zh-HK" sz="1400" i="1" dirty="0" smtClean="0"/>
              <a:t> (2007).</a:t>
            </a:r>
            <a:endParaRPr lang="zh-HK" altLang="en-US" sz="1400" i="1" dirty="0"/>
          </a:p>
        </p:txBody>
      </p:sp>
      <p:sp>
        <p:nvSpPr>
          <p:cNvPr id="7" name="Oval 6"/>
          <p:cNvSpPr/>
          <p:nvPr/>
        </p:nvSpPr>
        <p:spPr>
          <a:xfrm>
            <a:off x="2095500" y="533875"/>
            <a:ext cx="76200" cy="8463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flipV="1">
            <a:off x="638175" y="696933"/>
            <a:ext cx="247650" cy="1219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7" idx="5"/>
          </p:cNvCxnSpPr>
          <p:nvPr/>
        </p:nvCxnSpPr>
        <p:spPr>
          <a:xfrm>
            <a:off x="2160541" y="606119"/>
            <a:ext cx="1650613" cy="917881"/>
          </a:xfrm>
          <a:prstGeom prst="line">
            <a:avLst/>
          </a:prstGeom>
          <a:ln w="762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371600" y="147935"/>
            <a:ext cx="1676400" cy="461665"/>
          </a:xfrm>
          <a:prstGeom prst="rect">
            <a:avLst/>
          </a:prstGeom>
          <a:noFill/>
        </p:spPr>
        <p:txBody>
          <a:bodyPr wrap="square" rtlCol="0">
            <a:spAutoFit/>
          </a:bodyPr>
          <a:lstStyle/>
          <a:p>
            <a:r>
              <a:rPr lang="en-US" sz="2400" dirty="0" smtClean="0"/>
              <a:t>New drug</a:t>
            </a:r>
            <a:endParaRPr lang="en-US" sz="2400" dirty="0"/>
          </a:p>
        </p:txBody>
      </p:sp>
      <p:pic>
        <p:nvPicPr>
          <p:cNvPr id="25" name="Content Placeholder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00" r="17500" b="29161"/>
          <a:stretch/>
        </p:blipFill>
        <p:spPr>
          <a:xfrm>
            <a:off x="152400" y="1029488"/>
            <a:ext cx="8596682" cy="5389274"/>
          </a:xfrm>
          <a:prstGeom prst="rect">
            <a:avLst/>
          </a:prstGeom>
        </p:spPr>
      </p:pic>
      <p:cxnSp>
        <p:nvCxnSpPr>
          <p:cNvPr id="26" name="Straight Connector 25"/>
          <p:cNvCxnSpPr/>
          <p:nvPr/>
        </p:nvCxnSpPr>
        <p:spPr>
          <a:xfrm flipV="1">
            <a:off x="1161863" y="2372032"/>
            <a:ext cx="6229537" cy="2855881"/>
          </a:xfrm>
          <a:prstGeom prst="line">
            <a:avLst/>
          </a:prstGeom>
          <a:ln w="7620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876800" y="4800600"/>
            <a:ext cx="4114800" cy="1938992"/>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dirty="0"/>
              <a:t>Four scenarios:</a:t>
            </a:r>
          </a:p>
          <a:p>
            <a:pPr marL="342900" indent="-342900">
              <a:buAutoNum type="arabicPeriod"/>
            </a:pPr>
            <a:r>
              <a:rPr lang="en-US" sz="2400" dirty="0"/>
              <a:t>Known drug, known target</a:t>
            </a:r>
          </a:p>
          <a:p>
            <a:pPr marL="342900" indent="-342900">
              <a:buAutoNum type="arabicPeriod"/>
            </a:pPr>
            <a:r>
              <a:rPr lang="en-US" sz="2400" dirty="0"/>
              <a:t>New drug, known target</a:t>
            </a:r>
          </a:p>
          <a:p>
            <a:pPr marL="342900" indent="-342900">
              <a:buAutoNum type="arabicPeriod"/>
            </a:pPr>
            <a:r>
              <a:rPr lang="en-US" sz="2400" dirty="0"/>
              <a:t>Known drug, new target</a:t>
            </a:r>
          </a:p>
          <a:p>
            <a:pPr marL="342900" indent="-342900">
              <a:buAutoNum type="arabicPeriod"/>
            </a:pPr>
            <a:r>
              <a:rPr lang="en-US" sz="2400" dirty="0"/>
              <a:t>New drug, new target</a:t>
            </a:r>
          </a:p>
        </p:txBody>
      </p:sp>
      <p:sp>
        <p:nvSpPr>
          <p:cNvPr id="28" name="Rounded Rectangle 27"/>
          <p:cNvSpPr/>
          <p:nvPr/>
        </p:nvSpPr>
        <p:spPr>
          <a:xfrm>
            <a:off x="5181600" y="5562600"/>
            <a:ext cx="3581400" cy="1143000"/>
          </a:xfrm>
          <a:prstGeom prst="roundRect">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52400" y="833735"/>
            <a:ext cx="1676400" cy="461665"/>
          </a:xfrm>
          <a:prstGeom prst="rect">
            <a:avLst/>
          </a:prstGeom>
          <a:noFill/>
        </p:spPr>
        <p:txBody>
          <a:bodyPr wrap="square" rtlCol="0">
            <a:spAutoFit/>
          </a:bodyPr>
          <a:lstStyle/>
          <a:p>
            <a:r>
              <a:rPr lang="en-US" sz="2400" dirty="0" smtClean="0"/>
              <a:t>New target</a:t>
            </a:r>
            <a:endParaRPr lang="en-US" sz="2400" dirty="0"/>
          </a:p>
        </p:txBody>
      </p:sp>
      <p:sp>
        <p:nvSpPr>
          <p:cNvPr id="30" name="TextBox 29"/>
          <p:cNvSpPr txBox="1"/>
          <p:nvPr/>
        </p:nvSpPr>
        <p:spPr>
          <a:xfrm>
            <a:off x="6477000" y="990600"/>
            <a:ext cx="2514600" cy="1015663"/>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dirty="0" smtClean="0"/>
              <a:t>Circles: drugs</a:t>
            </a:r>
          </a:p>
          <a:p>
            <a:r>
              <a:rPr lang="en-US" sz="2000" dirty="0" smtClean="0"/>
              <a:t>Rectangles: targets</a:t>
            </a:r>
          </a:p>
          <a:p>
            <a:r>
              <a:rPr lang="en-US" sz="2000" dirty="0" smtClean="0"/>
              <a:t>Edges: interactions</a:t>
            </a:r>
            <a:endParaRPr lang="en-US" sz="2000" dirty="0"/>
          </a:p>
        </p:txBody>
      </p:sp>
    </p:spTree>
    <p:extLst>
      <p:ext uri="{BB962C8B-B14F-4D97-AF65-F5344CB8AC3E}">
        <p14:creationId xmlns:p14="http://schemas.microsoft.com/office/powerpoint/2010/main" val="2633099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4" grpId="0"/>
      <p:bldP spid="27" grpId="0" build="allAtOnce" animBg="1" autoUpdateAnimBg="0"/>
      <p:bldP spid="28"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1905000" cy="1143000"/>
          </a:xfrm>
        </p:spPr>
        <p:txBody>
          <a:bodyPr>
            <a:normAutofit/>
          </a:bodyPr>
          <a:lstStyle/>
          <a:p>
            <a:pPr algn="l"/>
            <a:r>
              <a:rPr lang="en-US" sz="6000" dirty="0" smtClean="0"/>
              <a:t>Input</a:t>
            </a:r>
            <a:endParaRPr lang="en-US" sz="6000" dirty="0"/>
          </a:p>
        </p:txBody>
      </p:sp>
      <p:graphicFrame>
        <p:nvGraphicFramePr>
          <p:cNvPr id="4" name="Table 3"/>
          <p:cNvGraphicFramePr>
            <a:graphicFrameLocks noGrp="1"/>
          </p:cNvGraphicFramePr>
          <p:nvPr>
            <p:extLst>
              <p:ext uri="{D42A27DB-BD31-4B8C-83A1-F6EECF244321}">
                <p14:modId xmlns:p14="http://schemas.microsoft.com/office/powerpoint/2010/main" val="2979810684"/>
              </p:ext>
            </p:extLst>
          </p:nvPr>
        </p:nvGraphicFramePr>
        <p:xfrm>
          <a:off x="2590800" y="792478"/>
          <a:ext cx="2590800" cy="2362202"/>
        </p:xfrm>
        <a:graphic>
          <a:graphicData uri="http://schemas.openxmlformats.org/drawingml/2006/table">
            <a:tbl>
              <a:tblPr>
                <a:tableStyleId>{616DA210-FB5B-4158-B5E0-FEB733F419BA}</a:tableStyleId>
              </a:tblPr>
              <a:tblGrid>
                <a:gridCol w="518160"/>
                <a:gridCol w="518160"/>
                <a:gridCol w="518160"/>
                <a:gridCol w="518160"/>
                <a:gridCol w="518160"/>
              </a:tblGrid>
              <a:tr h="669878">
                <a:tc>
                  <a:txBody>
                    <a:bodyPr/>
                    <a:lstStyle/>
                    <a:p>
                      <a:pPr algn="ctr"/>
                      <a:r>
                        <a:rPr lang="en-US" sz="3200" b="0" baseline="-25000" dirty="0" smtClean="0">
                          <a:solidFill>
                            <a:schemeClr val="tx1"/>
                          </a:solidFill>
                        </a:rPr>
                        <a:t>                     </a:t>
                      </a:r>
                      <a:endParaRPr lang="en-US" sz="32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4">
                  <a:txBody>
                    <a:bodyPr/>
                    <a:lstStyle/>
                    <a:p>
                      <a:pPr algn="ctr"/>
                      <a:r>
                        <a:rPr lang="en-US" sz="3200" b="0" baseline="0" dirty="0" smtClean="0">
                          <a:solidFill>
                            <a:schemeClr val="tx1"/>
                          </a:solidFill>
                        </a:rPr>
                        <a:t>drugs</a:t>
                      </a: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3081">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baseline="0" dirty="0" smtClean="0">
                          <a:solidFill>
                            <a:schemeClr val="tx1"/>
                          </a:solidFill>
                        </a:rPr>
                        <a:t>drugs</a:t>
                      </a:r>
                      <a:endParaRPr lang="en-US" sz="3200" b="0" baseline="-25000" dirty="0" smtClean="0">
                        <a:solidFill>
                          <a:schemeClr val="tx1"/>
                        </a:solidFill>
                      </a:endParaRPr>
                    </a:p>
                  </a:txBody>
                  <a:tcPr vert="vert270"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3081">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3081">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3081">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 name="TextBox 4"/>
          <p:cNvSpPr txBox="1"/>
          <p:nvPr/>
        </p:nvSpPr>
        <p:spPr>
          <a:xfrm>
            <a:off x="2667000" y="259078"/>
            <a:ext cx="3124200" cy="5847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3200" dirty="0" smtClean="0">
                <a:solidFill>
                  <a:schemeClr val="tx1"/>
                </a:solidFill>
              </a:rPr>
              <a:t>Drug</a:t>
            </a:r>
            <a:r>
              <a:rPr lang="en-US" altLang="zh-HK" sz="3200" dirty="0">
                <a:solidFill>
                  <a:schemeClr val="tx1"/>
                </a:solidFill>
              </a:rPr>
              <a:t> </a:t>
            </a:r>
            <a:r>
              <a:rPr lang="en-US" altLang="zh-HK" sz="3200" b="1" dirty="0" smtClean="0">
                <a:solidFill>
                  <a:schemeClr val="tx2">
                    <a:lumMod val="60000"/>
                    <a:lumOff val="40000"/>
                  </a:schemeClr>
                </a:solidFill>
              </a:rPr>
              <a:t>similarity</a:t>
            </a:r>
            <a:endParaRPr lang="zh-HK" altLang="en-US" sz="3200"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280666387"/>
              </p:ext>
            </p:extLst>
          </p:nvPr>
        </p:nvGraphicFramePr>
        <p:xfrm>
          <a:off x="5943600" y="792480"/>
          <a:ext cx="2590800" cy="2407920"/>
        </p:xfrm>
        <a:graphic>
          <a:graphicData uri="http://schemas.openxmlformats.org/drawingml/2006/table">
            <a:tbl>
              <a:tblPr>
                <a:tableStyleId>{616DA210-FB5B-4158-B5E0-FEB733F419BA}</a:tableStyleId>
              </a:tblPr>
              <a:tblGrid>
                <a:gridCol w="431800"/>
                <a:gridCol w="431800"/>
                <a:gridCol w="431800"/>
                <a:gridCol w="431800"/>
                <a:gridCol w="431800"/>
                <a:gridCol w="431800"/>
              </a:tblGrid>
              <a:tr h="258467">
                <a:tc>
                  <a:txBody>
                    <a:bodyPr/>
                    <a:lstStyle/>
                    <a:p>
                      <a:pPr algn="ctr"/>
                      <a:r>
                        <a:rPr lang="en-US" sz="3200" b="0" baseline="-25000" dirty="0" smtClean="0">
                          <a:solidFill>
                            <a:schemeClr val="tx1"/>
                          </a:solidFill>
                        </a:rPr>
                        <a:t>                     </a:t>
                      </a:r>
                      <a:endParaRPr lang="en-US" sz="32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5">
                  <a:txBody>
                    <a:bodyPr/>
                    <a:lstStyle/>
                    <a:p>
                      <a:pPr algn="ctr"/>
                      <a:r>
                        <a:rPr lang="en-US" sz="3200" b="0" baseline="0" dirty="0" smtClean="0">
                          <a:solidFill>
                            <a:schemeClr val="tx1"/>
                          </a:solidFill>
                        </a:rPr>
                        <a:t>targets</a:t>
                      </a: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rowSpan="5">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baseline="0" dirty="0" smtClean="0">
                          <a:solidFill>
                            <a:schemeClr val="tx1"/>
                          </a:solidFill>
                        </a:rPr>
                        <a:t>targets</a:t>
                      </a:r>
                      <a:endParaRPr lang="en-US" sz="3200" b="0" baseline="-25000" dirty="0" smtClean="0">
                        <a:solidFill>
                          <a:schemeClr val="tx1"/>
                        </a:solidFill>
                      </a:endParaRPr>
                    </a:p>
                  </a:txBody>
                  <a:tcPr vert="vert270"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vMerge="1">
                  <a:txBody>
                    <a:bodyPr/>
                    <a:lstStyle/>
                    <a:p>
                      <a:endParaRPr lang="en-US"/>
                    </a:p>
                  </a:txBody>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TextBox 6"/>
          <p:cNvSpPr txBox="1"/>
          <p:nvPr/>
        </p:nvSpPr>
        <p:spPr>
          <a:xfrm>
            <a:off x="5791200" y="259080"/>
            <a:ext cx="3352800" cy="5847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3200" dirty="0" smtClean="0">
                <a:solidFill>
                  <a:schemeClr val="tx1"/>
                </a:solidFill>
              </a:rPr>
              <a:t>Target </a:t>
            </a:r>
            <a:r>
              <a:rPr lang="en-US" altLang="zh-HK" sz="3200" b="1" dirty="0" smtClean="0">
                <a:solidFill>
                  <a:schemeClr val="tx2">
                    <a:lumMod val="60000"/>
                    <a:lumOff val="40000"/>
                  </a:schemeClr>
                </a:solidFill>
              </a:rPr>
              <a:t>similarity</a:t>
            </a:r>
            <a:endParaRPr lang="zh-HK" altLang="en-US" sz="3200" dirty="0">
              <a:solidFill>
                <a:schemeClr val="tx1"/>
              </a:solidFill>
            </a:endParaRPr>
          </a:p>
        </p:txBody>
      </p:sp>
      <p:cxnSp>
        <p:nvCxnSpPr>
          <p:cNvPr id="8" name="Straight Connector 7"/>
          <p:cNvCxnSpPr>
            <a:stCxn id="23" idx="2"/>
            <a:endCxn id="19" idx="0"/>
          </p:cNvCxnSpPr>
          <p:nvPr/>
        </p:nvCxnSpPr>
        <p:spPr>
          <a:xfrm>
            <a:off x="4208669" y="5244126"/>
            <a:ext cx="529781" cy="529375"/>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2" idx="2"/>
            <a:endCxn id="19" idx="0"/>
          </p:cNvCxnSpPr>
          <p:nvPr/>
        </p:nvCxnSpPr>
        <p:spPr>
          <a:xfrm>
            <a:off x="3065668" y="5239346"/>
            <a:ext cx="1672782" cy="534155"/>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2" idx="2"/>
          </p:cNvCxnSpPr>
          <p:nvPr/>
        </p:nvCxnSpPr>
        <p:spPr>
          <a:xfrm flipH="1">
            <a:off x="2840686" y="5239346"/>
            <a:ext cx="224982" cy="534155"/>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1" name="Straight Connector 10"/>
          <p:cNvCxnSpPr>
            <a:stCxn id="21" idx="2"/>
          </p:cNvCxnSpPr>
          <p:nvPr/>
        </p:nvCxnSpPr>
        <p:spPr>
          <a:xfrm>
            <a:off x="1905000" y="5240101"/>
            <a:ext cx="976550" cy="533400"/>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1" idx="2"/>
          </p:cNvCxnSpPr>
          <p:nvPr/>
        </p:nvCxnSpPr>
        <p:spPr>
          <a:xfrm>
            <a:off x="1905000" y="5240101"/>
            <a:ext cx="2043351" cy="533400"/>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1" idx="2"/>
          </p:cNvCxnSpPr>
          <p:nvPr/>
        </p:nvCxnSpPr>
        <p:spPr>
          <a:xfrm flipH="1">
            <a:off x="605710" y="5240101"/>
            <a:ext cx="1299290" cy="533400"/>
          </a:xfrm>
          <a:prstGeom prst="line">
            <a:avLst/>
          </a:prstGeom>
          <a:ln w="19050" cmpd="sng"/>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0" idx="2"/>
          </p:cNvCxnSpPr>
          <p:nvPr/>
        </p:nvCxnSpPr>
        <p:spPr>
          <a:xfrm>
            <a:off x="744332" y="5244126"/>
            <a:ext cx="994219" cy="529375"/>
          </a:xfrm>
          <a:prstGeom prst="line">
            <a:avLst/>
          </a:prstGeom>
          <a:ln w="19050" cmpd="sng"/>
        </p:spPr>
        <p:style>
          <a:lnRef idx="1">
            <a:schemeClr val="accent6"/>
          </a:lnRef>
          <a:fillRef idx="0">
            <a:schemeClr val="accent6"/>
          </a:fillRef>
          <a:effectRef idx="0">
            <a:schemeClr val="accent6"/>
          </a:effectRef>
          <a:fontRef idx="minor">
            <a:schemeClr val="tx1"/>
          </a:fontRef>
        </p:style>
      </p:cxnSp>
      <p:sp>
        <p:nvSpPr>
          <p:cNvPr id="15" name="Rounded Rectangle 14"/>
          <p:cNvSpPr/>
          <p:nvPr/>
        </p:nvSpPr>
        <p:spPr>
          <a:xfrm>
            <a:off x="152400" y="5791298"/>
            <a:ext cx="906619" cy="90957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1</a:t>
            </a:r>
          </a:p>
          <a:p>
            <a:pPr algn="ctr"/>
            <a:endParaRPr lang="en-US" sz="3600" dirty="0"/>
          </a:p>
        </p:txBody>
      </p:sp>
      <p:sp>
        <p:nvSpPr>
          <p:cNvPr id="16" name="Rounded Rectangle 15"/>
          <p:cNvSpPr/>
          <p:nvPr/>
        </p:nvSpPr>
        <p:spPr>
          <a:xfrm>
            <a:off x="1219200" y="5791298"/>
            <a:ext cx="886301" cy="91430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17" name="Rounded Rectangle 16"/>
          <p:cNvSpPr/>
          <p:nvPr/>
        </p:nvSpPr>
        <p:spPr>
          <a:xfrm>
            <a:off x="2237900" y="5791298"/>
            <a:ext cx="886300" cy="88570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18" name="Rounded Rectangle 17"/>
          <p:cNvSpPr/>
          <p:nvPr/>
        </p:nvSpPr>
        <p:spPr>
          <a:xfrm>
            <a:off x="3276600" y="5791298"/>
            <a:ext cx="886301" cy="88570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4</a:t>
            </a:r>
          </a:p>
          <a:p>
            <a:pPr algn="ctr"/>
            <a:endParaRPr lang="en-US" sz="3600" dirty="0"/>
          </a:p>
        </p:txBody>
      </p:sp>
      <p:sp>
        <p:nvSpPr>
          <p:cNvPr id="19" name="Rounded Rectangle 18"/>
          <p:cNvSpPr/>
          <p:nvPr/>
        </p:nvSpPr>
        <p:spPr>
          <a:xfrm>
            <a:off x="4295300" y="5773501"/>
            <a:ext cx="886300" cy="91440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t</a:t>
            </a:r>
            <a:r>
              <a:rPr lang="en-US" sz="3600" i="1" baseline="-25000" dirty="0" smtClean="0">
                <a:latin typeface="Arial"/>
                <a:cs typeface="Arial"/>
              </a:rPr>
              <a:t>5</a:t>
            </a:r>
          </a:p>
          <a:p>
            <a:pPr algn="ctr"/>
            <a:endParaRPr lang="en-US" sz="3600" dirty="0"/>
          </a:p>
        </p:txBody>
      </p:sp>
      <p:sp>
        <p:nvSpPr>
          <p:cNvPr id="20" name="Rounded Rectangle 19"/>
          <p:cNvSpPr/>
          <p:nvPr/>
        </p:nvSpPr>
        <p:spPr>
          <a:xfrm>
            <a:off x="228600" y="4173301"/>
            <a:ext cx="1031464"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a:latin typeface="Arial"/>
                <a:cs typeface="Arial"/>
              </a:rPr>
              <a:t>d</a:t>
            </a:r>
            <a:r>
              <a:rPr lang="en-US" sz="3600" i="1" baseline="-25000" dirty="0" smtClean="0">
                <a:latin typeface="Arial"/>
                <a:cs typeface="Arial"/>
              </a:rPr>
              <a:t>1</a:t>
            </a:r>
          </a:p>
          <a:p>
            <a:pPr algn="ctr"/>
            <a:endParaRPr lang="en-US" sz="3600" dirty="0"/>
          </a:p>
        </p:txBody>
      </p:sp>
      <p:sp>
        <p:nvSpPr>
          <p:cNvPr id="21" name="Rounded Rectangle 20"/>
          <p:cNvSpPr/>
          <p:nvPr/>
        </p:nvSpPr>
        <p:spPr>
          <a:xfrm>
            <a:off x="1371600" y="4173301"/>
            <a:ext cx="1066800" cy="1066800"/>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2</a:t>
            </a:r>
            <a:endParaRPr lang="en-US" sz="3600" i="1" baseline="-25000" dirty="0" smtClean="0">
              <a:latin typeface="Arial"/>
              <a:cs typeface="Arial"/>
            </a:endParaRPr>
          </a:p>
          <a:p>
            <a:pPr algn="ctr"/>
            <a:endParaRPr lang="en-US" sz="3600" dirty="0"/>
          </a:p>
        </p:txBody>
      </p:sp>
      <p:sp>
        <p:nvSpPr>
          <p:cNvPr id="22" name="Rounded Rectangle 21"/>
          <p:cNvSpPr/>
          <p:nvPr/>
        </p:nvSpPr>
        <p:spPr>
          <a:xfrm>
            <a:off x="2549936" y="4173301"/>
            <a:ext cx="1031464" cy="106604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3</a:t>
            </a:r>
            <a:endParaRPr lang="en-US" sz="3600" i="1" baseline="-25000" dirty="0" smtClean="0">
              <a:latin typeface="Arial"/>
              <a:cs typeface="Arial"/>
            </a:endParaRPr>
          </a:p>
          <a:p>
            <a:pPr algn="ctr"/>
            <a:endParaRPr lang="en-US" sz="3600" dirty="0"/>
          </a:p>
        </p:txBody>
      </p:sp>
      <p:sp>
        <p:nvSpPr>
          <p:cNvPr id="23" name="Rounded Rectangle 22"/>
          <p:cNvSpPr/>
          <p:nvPr/>
        </p:nvSpPr>
        <p:spPr>
          <a:xfrm>
            <a:off x="3692937" y="4173301"/>
            <a:ext cx="1031463" cy="1070825"/>
          </a:xfrm>
          <a:prstGeom prst="roundRect">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smtClean="0"/>
          </a:p>
          <a:p>
            <a:pPr algn="ctr"/>
            <a:r>
              <a:rPr lang="en-US" sz="3600" i="1" dirty="0" smtClean="0">
                <a:latin typeface="Arial"/>
                <a:cs typeface="Arial"/>
              </a:rPr>
              <a:t>d</a:t>
            </a:r>
            <a:r>
              <a:rPr lang="en-US" sz="3600" i="1" baseline="-25000" dirty="0">
                <a:latin typeface="Arial"/>
                <a:cs typeface="Arial"/>
              </a:rPr>
              <a:t>4</a:t>
            </a:r>
            <a:endParaRPr lang="en-US" sz="3600" i="1" baseline="-25000" dirty="0" smtClean="0">
              <a:latin typeface="Arial"/>
              <a:cs typeface="Arial"/>
            </a:endParaRPr>
          </a:p>
          <a:p>
            <a:pPr algn="ctr"/>
            <a:endParaRPr lang="en-US" sz="3600" dirty="0"/>
          </a:p>
        </p:txBody>
      </p:sp>
      <p:graphicFrame>
        <p:nvGraphicFramePr>
          <p:cNvPr id="24" name="Table 23"/>
          <p:cNvGraphicFramePr>
            <a:graphicFrameLocks noGrp="1"/>
          </p:cNvGraphicFramePr>
          <p:nvPr>
            <p:extLst>
              <p:ext uri="{D42A27DB-BD31-4B8C-83A1-F6EECF244321}">
                <p14:modId xmlns:p14="http://schemas.microsoft.com/office/powerpoint/2010/main" val="322837507"/>
              </p:ext>
            </p:extLst>
          </p:nvPr>
        </p:nvGraphicFramePr>
        <p:xfrm>
          <a:off x="5715000" y="3962401"/>
          <a:ext cx="3276600" cy="2590799"/>
        </p:xfrm>
        <a:graphic>
          <a:graphicData uri="http://schemas.openxmlformats.org/drawingml/2006/table">
            <a:tbl>
              <a:tblPr>
                <a:tableStyleId>{616DA210-FB5B-4158-B5E0-FEB733F419BA}</a:tableStyleId>
              </a:tblPr>
              <a:tblGrid>
                <a:gridCol w="546100"/>
                <a:gridCol w="546100"/>
                <a:gridCol w="546100"/>
                <a:gridCol w="546100"/>
                <a:gridCol w="546100"/>
                <a:gridCol w="546100"/>
              </a:tblGrid>
              <a:tr h="258467">
                <a:tc>
                  <a:txBody>
                    <a:bodyPr/>
                    <a:lstStyle/>
                    <a:p>
                      <a:pPr algn="ctr"/>
                      <a:endParaRPr lang="en-US" sz="28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t</a:t>
                      </a:r>
                      <a:r>
                        <a:rPr lang="en-US" sz="2800" b="0" baseline="-25000" dirty="0" smtClean="0">
                          <a:solidFill>
                            <a:schemeClr val="tx1"/>
                          </a:solidFill>
                        </a:rPr>
                        <a:t>1</a:t>
                      </a:r>
                      <a:endParaRPr lang="en-US" sz="2800" b="0" baseline="-2500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2</a:t>
                      </a:r>
                      <a:endParaRPr lang="en-US" sz="28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3</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4</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5</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5" name="TextBox 24"/>
          <p:cNvSpPr txBox="1"/>
          <p:nvPr/>
        </p:nvSpPr>
        <p:spPr>
          <a:xfrm>
            <a:off x="4114800" y="3301424"/>
            <a:ext cx="4953000" cy="5847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r"/>
            <a:r>
              <a:rPr lang="en-US" altLang="zh-HK" sz="3200" dirty="0" smtClean="0">
                <a:solidFill>
                  <a:schemeClr val="tx1"/>
                </a:solidFill>
              </a:rPr>
              <a:t>Drug-target </a:t>
            </a:r>
            <a:r>
              <a:rPr lang="en-US" altLang="zh-HK" sz="3200" b="1" dirty="0" smtClean="0">
                <a:solidFill>
                  <a:schemeClr val="tx2">
                    <a:lumMod val="60000"/>
                    <a:lumOff val="40000"/>
                  </a:schemeClr>
                </a:solidFill>
              </a:rPr>
              <a:t>interaction</a:t>
            </a:r>
            <a:endParaRPr lang="zh-HK" altLang="en-US" sz="3200" dirty="0">
              <a:solidFill>
                <a:schemeClr val="tx1"/>
              </a:solidFill>
            </a:endParaRPr>
          </a:p>
        </p:txBody>
      </p:sp>
    </p:spTree>
    <p:extLst>
      <p:ext uri="{BB962C8B-B14F-4D97-AF65-F5344CB8AC3E}">
        <p14:creationId xmlns:p14="http://schemas.microsoft.com/office/powerpoint/2010/main" val="402165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5" grpId="0" animBg="1"/>
      <p:bldP spid="16" grpId="0" animBg="1"/>
      <p:bldP spid="17" grpId="0" animBg="1"/>
      <p:bldP spid="18" grpId="0" animBg="1"/>
      <p:bldP spid="19" grpId="0" animBg="1"/>
      <p:bldP spid="20" grpId="0" animBg="1"/>
      <p:bldP spid="21" grpId="0" animBg="1"/>
      <p:bldP spid="22" grpId="0" animBg="1"/>
      <p:bldP spid="23"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1905000" cy="1143000"/>
          </a:xfrm>
        </p:spPr>
        <p:txBody>
          <a:bodyPr>
            <a:normAutofit/>
          </a:bodyPr>
          <a:lstStyle/>
          <a:p>
            <a:pPr algn="l"/>
            <a:r>
              <a:rPr lang="en-US" sz="6000" dirty="0" smtClean="0"/>
              <a:t>Input</a:t>
            </a:r>
            <a:endParaRPr lang="en-US" sz="6000" dirty="0"/>
          </a:p>
        </p:txBody>
      </p:sp>
      <p:graphicFrame>
        <p:nvGraphicFramePr>
          <p:cNvPr id="4" name="Table 3"/>
          <p:cNvGraphicFramePr>
            <a:graphicFrameLocks noGrp="1"/>
          </p:cNvGraphicFramePr>
          <p:nvPr>
            <p:extLst>
              <p:ext uri="{D42A27DB-BD31-4B8C-83A1-F6EECF244321}">
                <p14:modId xmlns:p14="http://schemas.microsoft.com/office/powerpoint/2010/main" val="752527733"/>
              </p:ext>
            </p:extLst>
          </p:nvPr>
        </p:nvGraphicFramePr>
        <p:xfrm>
          <a:off x="2590800" y="792478"/>
          <a:ext cx="2590800" cy="2362202"/>
        </p:xfrm>
        <a:graphic>
          <a:graphicData uri="http://schemas.openxmlformats.org/drawingml/2006/table">
            <a:tbl>
              <a:tblPr>
                <a:tableStyleId>{616DA210-FB5B-4158-B5E0-FEB733F419BA}</a:tableStyleId>
              </a:tblPr>
              <a:tblGrid>
                <a:gridCol w="518160"/>
                <a:gridCol w="518160"/>
                <a:gridCol w="518160"/>
                <a:gridCol w="518160"/>
                <a:gridCol w="518160"/>
              </a:tblGrid>
              <a:tr h="669878">
                <a:tc>
                  <a:txBody>
                    <a:bodyPr/>
                    <a:lstStyle/>
                    <a:p>
                      <a:pPr algn="ctr"/>
                      <a:r>
                        <a:rPr lang="en-US" sz="3200" b="0" baseline="-25000" dirty="0" smtClean="0">
                          <a:solidFill>
                            <a:schemeClr val="tx1"/>
                          </a:solidFill>
                        </a:rPr>
                        <a:t>                     </a:t>
                      </a:r>
                      <a:endParaRPr lang="en-US" sz="32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4">
                  <a:txBody>
                    <a:bodyPr/>
                    <a:lstStyle/>
                    <a:p>
                      <a:pPr algn="ctr"/>
                      <a:r>
                        <a:rPr lang="en-US" sz="3200" b="0" baseline="0" dirty="0" smtClean="0">
                          <a:solidFill>
                            <a:schemeClr val="tx1"/>
                          </a:solidFill>
                        </a:rPr>
                        <a:t>drugs</a:t>
                      </a: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3081">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baseline="0" dirty="0" smtClean="0">
                          <a:solidFill>
                            <a:schemeClr val="tx1"/>
                          </a:solidFill>
                        </a:rPr>
                        <a:t>drugs</a:t>
                      </a:r>
                      <a:endParaRPr lang="en-US" sz="3200" b="0" baseline="-25000" dirty="0" smtClean="0">
                        <a:solidFill>
                          <a:schemeClr val="tx1"/>
                        </a:solidFill>
                      </a:endParaRPr>
                    </a:p>
                  </a:txBody>
                  <a:tcPr vert="vert270"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3081">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3081">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3081">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 name="TextBox 4"/>
          <p:cNvSpPr txBox="1"/>
          <p:nvPr/>
        </p:nvSpPr>
        <p:spPr>
          <a:xfrm>
            <a:off x="2667000" y="259078"/>
            <a:ext cx="3124200" cy="5847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3200" dirty="0" smtClean="0">
                <a:solidFill>
                  <a:schemeClr val="tx1"/>
                </a:solidFill>
              </a:rPr>
              <a:t>Drug</a:t>
            </a:r>
            <a:r>
              <a:rPr lang="en-US" altLang="zh-HK" sz="3200" dirty="0">
                <a:solidFill>
                  <a:schemeClr val="tx1"/>
                </a:solidFill>
              </a:rPr>
              <a:t> </a:t>
            </a:r>
            <a:r>
              <a:rPr lang="en-US" altLang="zh-HK" sz="3200" b="1" dirty="0" smtClean="0">
                <a:solidFill>
                  <a:schemeClr val="tx2">
                    <a:lumMod val="60000"/>
                    <a:lumOff val="40000"/>
                  </a:schemeClr>
                </a:solidFill>
              </a:rPr>
              <a:t>similarity</a:t>
            </a:r>
            <a:endParaRPr lang="zh-HK" altLang="en-US" sz="3200"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213083867"/>
              </p:ext>
            </p:extLst>
          </p:nvPr>
        </p:nvGraphicFramePr>
        <p:xfrm>
          <a:off x="5943600" y="792480"/>
          <a:ext cx="2590800" cy="2407920"/>
        </p:xfrm>
        <a:graphic>
          <a:graphicData uri="http://schemas.openxmlformats.org/drawingml/2006/table">
            <a:tbl>
              <a:tblPr>
                <a:tableStyleId>{616DA210-FB5B-4158-B5E0-FEB733F419BA}</a:tableStyleId>
              </a:tblPr>
              <a:tblGrid>
                <a:gridCol w="431800"/>
                <a:gridCol w="431800"/>
                <a:gridCol w="431800"/>
                <a:gridCol w="431800"/>
                <a:gridCol w="431800"/>
                <a:gridCol w="431800"/>
              </a:tblGrid>
              <a:tr h="258467">
                <a:tc>
                  <a:txBody>
                    <a:bodyPr/>
                    <a:lstStyle/>
                    <a:p>
                      <a:pPr algn="ctr"/>
                      <a:r>
                        <a:rPr lang="en-US" sz="3200" b="0" baseline="-25000" dirty="0" smtClean="0">
                          <a:solidFill>
                            <a:schemeClr val="tx1"/>
                          </a:solidFill>
                        </a:rPr>
                        <a:t>                     </a:t>
                      </a:r>
                      <a:endParaRPr lang="en-US" sz="32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5">
                  <a:txBody>
                    <a:bodyPr/>
                    <a:lstStyle/>
                    <a:p>
                      <a:pPr algn="ctr"/>
                      <a:r>
                        <a:rPr lang="en-US" sz="3200" b="0" baseline="0" dirty="0" smtClean="0">
                          <a:solidFill>
                            <a:schemeClr val="tx1"/>
                          </a:solidFill>
                        </a:rPr>
                        <a:t>targets</a:t>
                      </a: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rowSpan="5">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baseline="0" dirty="0" smtClean="0">
                          <a:solidFill>
                            <a:schemeClr val="tx1"/>
                          </a:solidFill>
                        </a:rPr>
                        <a:t>targets</a:t>
                      </a:r>
                      <a:endParaRPr lang="en-US" sz="3200" b="0" baseline="-25000" dirty="0" smtClean="0">
                        <a:solidFill>
                          <a:schemeClr val="tx1"/>
                        </a:solidFill>
                      </a:endParaRPr>
                    </a:p>
                  </a:txBody>
                  <a:tcPr vert="vert270"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vMerge="1">
                  <a:txBody>
                    <a:bodyPr/>
                    <a:lstStyle/>
                    <a:p>
                      <a:endParaRPr lang="en-US"/>
                    </a:p>
                  </a:txBody>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6299">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200" b="0" baseline="-25000" dirty="0" smtClean="0">
                        <a:solidFill>
                          <a:schemeClr val="tx1"/>
                        </a:solidFill>
                      </a:endParaRP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TextBox 6"/>
          <p:cNvSpPr txBox="1"/>
          <p:nvPr/>
        </p:nvSpPr>
        <p:spPr>
          <a:xfrm>
            <a:off x="5791200" y="259080"/>
            <a:ext cx="3352800" cy="5847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HK" sz="3200" dirty="0" smtClean="0">
                <a:solidFill>
                  <a:schemeClr val="tx1"/>
                </a:solidFill>
              </a:rPr>
              <a:t>Target </a:t>
            </a:r>
            <a:r>
              <a:rPr lang="en-US" altLang="zh-HK" sz="3200" b="1" dirty="0" smtClean="0">
                <a:solidFill>
                  <a:schemeClr val="tx2">
                    <a:lumMod val="60000"/>
                    <a:lumOff val="40000"/>
                  </a:schemeClr>
                </a:solidFill>
              </a:rPr>
              <a:t>similarity</a:t>
            </a:r>
            <a:endParaRPr lang="zh-HK" altLang="en-US" sz="3200" dirty="0">
              <a:solidFill>
                <a:schemeClr val="tx1"/>
              </a:solidFill>
            </a:endParaRPr>
          </a:p>
        </p:txBody>
      </p:sp>
      <p:graphicFrame>
        <p:nvGraphicFramePr>
          <p:cNvPr id="24" name="Table 23"/>
          <p:cNvGraphicFramePr>
            <a:graphicFrameLocks noGrp="1"/>
          </p:cNvGraphicFramePr>
          <p:nvPr>
            <p:extLst>
              <p:ext uri="{D42A27DB-BD31-4B8C-83A1-F6EECF244321}">
                <p14:modId xmlns:p14="http://schemas.microsoft.com/office/powerpoint/2010/main" val="282704352"/>
              </p:ext>
            </p:extLst>
          </p:nvPr>
        </p:nvGraphicFramePr>
        <p:xfrm>
          <a:off x="5715000" y="3962401"/>
          <a:ext cx="3276600" cy="2590799"/>
        </p:xfrm>
        <a:graphic>
          <a:graphicData uri="http://schemas.openxmlformats.org/drawingml/2006/table">
            <a:tbl>
              <a:tblPr>
                <a:tableStyleId>{616DA210-FB5B-4158-B5E0-FEB733F419BA}</a:tableStyleId>
              </a:tblPr>
              <a:tblGrid>
                <a:gridCol w="546100"/>
                <a:gridCol w="546100"/>
                <a:gridCol w="546100"/>
                <a:gridCol w="546100"/>
                <a:gridCol w="546100"/>
                <a:gridCol w="546100"/>
              </a:tblGrid>
              <a:tr h="258467">
                <a:tc>
                  <a:txBody>
                    <a:bodyPr/>
                    <a:lstStyle/>
                    <a:p>
                      <a:pPr algn="ctr"/>
                      <a:endParaRPr lang="en-US" sz="28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t</a:t>
                      </a:r>
                      <a:r>
                        <a:rPr lang="en-US" sz="2800" b="0" baseline="-25000" dirty="0" smtClean="0">
                          <a:solidFill>
                            <a:schemeClr val="tx1"/>
                          </a:solidFill>
                        </a:rPr>
                        <a:t>1</a:t>
                      </a:r>
                      <a:endParaRPr lang="en-US" sz="2800" b="0" baseline="-2500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2</a:t>
                      </a:r>
                      <a:endParaRPr lang="en-US" sz="28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3</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4</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5</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5" name="TextBox 24"/>
          <p:cNvSpPr txBox="1"/>
          <p:nvPr/>
        </p:nvSpPr>
        <p:spPr>
          <a:xfrm>
            <a:off x="4114800" y="3301424"/>
            <a:ext cx="4953000" cy="5847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r"/>
            <a:r>
              <a:rPr lang="en-US" altLang="zh-HK" sz="3200" dirty="0" smtClean="0">
                <a:solidFill>
                  <a:schemeClr val="tx1"/>
                </a:solidFill>
              </a:rPr>
              <a:t>Drug-target </a:t>
            </a:r>
            <a:r>
              <a:rPr lang="en-US" altLang="zh-HK" sz="3200" b="1" dirty="0" smtClean="0">
                <a:solidFill>
                  <a:schemeClr val="tx2">
                    <a:lumMod val="60000"/>
                    <a:lumOff val="40000"/>
                  </a:schemeClr>
                </a:solidFill>
              </a:rPr>
              <a:t>interaction</a:t>
            </a:r>
            <a:endParaRPr lang="zh-HK" altLang="en-US" sz="3200" dirty="0">
              <a:solidFill>
                <a:schemeClr val="tx1"/>
              </a:solidFill>
            </a:endParaRPr>
          </a:p>
        </p:txBody>
      </p:sp>
      <p:sp>
        <p:nvSpPr>
          <p:cNvPr id="3" name="Left Brace 2"/>
          <p:cNvSpPr/>
          <p:nvPr/>
        </p:nvSpPr>
        <p:spPr>
          <a:xfrm rot="19355409">
            <a:off x="3113990" y="2573346"/>
            <a:ext cx="799017" cy="4752383"/>
          </a:xfrm>
          <a:prstGeom prst="leftBrace">
            <a:avLst>
              <a:gd name="adj1" fmla="val 39891"/>
              <a:gd name="adj2" fmla="val 22067"/>
            </a:avLst>
          </a:prstGeom>
          <a:ln w="5715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457200" y="3505200"/>
            <a:ext cx="2590800" cy="19389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HK" sz="4000" dirty="0" smtClean="0">
                <a:solidFill>
                  <a:schemeClr val="tx1"/>
                </a:solidFill>
              </a:rPr>
              <a:t>Train a model for prediction</a:t>
            </a:r>
            <a:endParaRPr lang="zh-HK" altLang="en-US" sz="4000" dirty="0">
              <a:solidFill>
                <a:schemeClr val="tx1"/>
              </a:solidFill>
            </a:endParaRPr>
          </a:p>
        </p:txBody>
      </p:sp>
      <p:graphicFrame>
        <p:nvGraphicFramePr>
          <p:cNvPr id="27" name="Table 26"/>
          <p:cNvGraphicFramePr>
            <a:graphicFrameLocks noGrp="1"/>
          </p:cNvGraphicFramePr>
          <p:nvPr>
            <p:extLst>
              <p:ext uri="{D42A27DB-BD31-4B8C-83A1-F6EECF244321}">
                <p14:modId xmlns:p14="http://schemas.microsoft.com/office/powerpoint/2010/main" val="476931893"/>
              </p:ext>
            </p:extLst>
          </p:nvPr>
        </p:nvGraphicFramePr>
        <p:xfrm>
          <a:off x="5715000" y="3962400"/>
          <a:ext cx="3276600" cy="2590799"/>
        </p:xfrm>
        <a:graphic>
          <a:graphicData uri="http://schemas.openxmlformats.org/drawingml/2006/table">
            <a:tbl>
              <a:tblPr>
                <a:tableStyleId>{616DA210-FB5B-4158-B5E0-FEB733F419BA}</a:tableStyleId>
              </a:tblPr>
              <a:tblGrid>
                <a:gridCol w="546100"/>
                <a:gridCol w="546100"/>
                <a:gridCol w="546100"/>
                <a:gridCol w="546100"/>
                <a:gridCol w="546100"/>
                <a:gridCol w="546100"/>
              </a:tblGrid>
              <a:tr h="258467">
                <a:tc>
                  <a:txBody>
                    <a:bodyPr/>
                    <a:lstStyle/>
                    <a:p>
                      <a:pPr algn="ctr"/>
                      <a:endParaRPr lang="en-US" sz="28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t</a:t>
                      </a:r>
                      <a:r>
                        <a:rPr lang="en-US" sz="2800" b="0" baseline="-25000" dirty="0" smtClean="0">
                          <a:solidFill>
                            <a:schemeClr val="tx1"/>
                          </a:solidFill>
                        </a:rPr>
                        <a:t>1</a:t>
                      </a:r>
                      <a:endParaRPr lang="en-US" sz="2800" b="0" baseline="-2500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2</a:t>
                      </a:r>
                      <a:endParaRPr lang="en-US" sz="28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3</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4</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5</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0</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8" name="TextBox 27"/>
          <p:cNvSpPr txBox="1"/>
          <p:nvPr/>
        </p:nvSpPr>
        <p:spPr>
          <a:xfrm>
            <a:off x="990600" y="5562600"/>
            <a:ext cx="4648200" cy="954107"/>
          </a:xfrm>
          <a:prstGeom prst="rect">
            <a:avLst/>
          </a:prstGeom>
          <a:solidFill>
            <a:srgbClr val="8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smtClean="0"/>
              <a:t>Problem with training data:</a:t>
            </a:r>
          </a:p>
          <a:p>
            <a:pPr algn="ctr"/>
            <a:r>
              <a:rPr lang="en-US" sz="2800" dirty="0" smtClean="0"/>
              <a:t>missing interactions</a:t>
            </a:r>
            <a:endParaRPr lang="en-US" sz="2800" dirty="0"/>
          </a:p>
        </p:txBody>
      </p:sp>
    </p:spTree>
    <p:extLst>
      <p:ext uri="{BB962C8B-B14F-4D97-AF65-F5344CB8AC3E}">
        <p14:creationId xmlns:p14="http://schemas.microsoft.com/office/powerpoint/2010/main" val="27378066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534400" cy="1143000"/>
          </a:xfrm>
        </p:spPr>
        <p:txBody>
          <a:bodyPr>
            <a:noAutofit/>
          </a:bodyPr>
          <a:lstStyle/>
          <a:p>
            <a:pPr algn="l"/>
            <a:r>
              <a:rPr lang="en-US" altLang="zh-HK" sz="4800" dirty="0" smtClean="0"/>
              <a:t>Existing method #1: WNN-GIP</a:t>
            </a:r>
            <a:br>
              <a:rPr lang="en-US" altLang="zh-HK" sz="4800" dirty="0" smtClean="0"/>
            </a:br>
            <a:r>
              <a:rPr lang="en-US" altLang="zh-HK" sz="2400" b="1" i="1" dirty="0" smtClean="0">
                <a:solidFill>
                  <a:schemeClr val="tx2">
                    <a:lumMod val="60000"/>
                    <a:lumOff val="40000"/>
                  </a:schemeClr>
                </a:solidFill>
                <a:latin typeface="+mn-lt"/>
              </a:rPr>
              <a:t>Weighted </a:t>
            </a:r>
            <a:r>
              <a:rPr lang="en-US" altLang="zh-HK" sz="2400" b="1" i="1" dirty="0">
                <a:solidFill>
                  <a:schemeClr val="tx2">
                    <a:lumMod val="60000"/>
                    <a:lumOff val="40000"/>
                  </a:schemeClr>
                </a:solidFill>
                <a:latin typeface="+mn-lt"/>
              </a:rPr>
              <a:t>nearest neighbor – Gaussian interaction </a:t>
            </a:r>
            <a:r>
              <a:rPr lang="en-US" altLang="zh-HK" sz="2400" b="1" i="1" dirty="0" smtClean="0">
                <a:solidFill>
                  <a:schemeClr val="tx2">
                    <a:lumMod val="60000"/>
                    <a:lumOff val="40000"/>
                  </a:schemeClr>
                </a:solidFill>
                <a:latin typeface="+mn-lt"/>
              </a:rPr>
              <a:t>profile</a:t>
            </a:r>
            <a:r>
              <a:rPr lang="en-US" altLang="zh-HK" sz="2400" i="1" dirty="0" smtClean="0">
                <a:latin typeface="+mn-lt"/>
              </a:rPr>
              <a:t/>
            </a:r>
            <a:br>
              <a:rPr lang="en-US" altLang="zh-HK" sz="2400" i="1" dirty="0" smtClean="0">
                <a:latin typeface="+mn-lt"/>
              </a:rPr>
            </a:br>
            <a:r>
              <a:rPr lang="en-US" altLang="zh-HK" sz="2000" i="1" dirty="0" smtClean="0">
                <a:latin typeface="+mn-lt"/>
              </a:rPr>
              <a:t>(</a:t>
            </a:r>
            <a:r>
              <a:rPr lang="en-US" altLang="zh-HK" sz="2000" i="1" dirty="0" err="1" smtClean="0">
                <a:latin typeface="+mn-lt"/>
              </a:rPr>
              <a:t>PloS</a:t>
            </a:r>
            <a:r>
              <a:rPr lang="en-US" altLang="zh-HK" sz="2000" i="1" dirty="0" smtClean="0">
                <a:latin typeface="+mn-lt"/>
              </a:rPr>
              <a:t> One 2013)</a:t>
            </a:r>
            <a:endParaRPr lang="zh-HK" altLang="en-US" sz="2000" i="1" dirty="0">
              <a:latin typeface="+mn-lt"/>
            </a:endParaRPr>
          </a:p>
        </p:txBody>
      </p:sp>
      <p:graphicFrame>
        <p:nvGraphicFramePr>
          <p:cNvPr id="8" name="Table 7"/>
          <p:cNvGraphicFramePr>
            <a:graphicFrameLocks noGrp="1"/>
          </p:cNvGraphicFramePr>
          <p:nvPr>
            <p:extLst>
              <p:ext uri="{D42A27DB-BD31-4B8C-83A1-F6EECF244321}">
                <p14:modId xmlns:p14="http://schemas.microsoft.com/office/powerpoint/2010/main" val="2431910359"/>
              </p:ext>
            </p:extLst>
          </p:nvPr>
        </p:nvGraphicFramePr>
        <p:xfrm>
          <a:off x="5257800" y="2743201"/>
          <a:ext cx="3276600" cy="2590799"/>
        </p:xfrm>
        <a:graphic>
          <a:graphicData uri="http://schemas.openxmlformats.org/drawingml/2006/table">
            <a:tbl>
              <a:tblPr>
                <a:tableStyleId>{616DA210-FB5B-4158-B5E0-FEB733F419BA}</a:tableStyleId>
              </a:tblPr>
              <a:tblGrid>
                <a:gridCol w="546100"/>
                <a:gridCol w="546100"/>
                <a:gridCol w="546100"/>
                <a:gridCol w="546100"/>
                <a:gridCol w="546100"/>
                <a:gridCol w="546100"/>
              </a:tblGrid>
              <a:tr h="258467">
                <a:tc>
                  <a:txBody>
                    <a:bodyPr/>
                    <a:lstStyle/>
                    <a:p>
                      <a:pPr algn="ctr"/>
                      <a:endParaRPr lang="en-US" sz="2800" b="0" baseline="-25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t</a:t>
                      </a:r>
                      <a:r>
                        <a:rPr lang="en-US" sz="2800" b="0" baseline="-25000" dirty="0" smtClean="0">
                          <a:solidFill>
                            <a:schemeClr val="tx1"/>
                          </a:solidFill>
                        </a:rPr>
                        <a:t>1</a:t>
                      </a:r>
                      <a:endParaRPr lang="en-US" sz="2800" b="0" baseline="-2500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2</a:t>
                      </a:r>
                      <a:endParaRPr lang="en-US" sz="2800" b="0" dirty="0">
                        <a:solidFill>
                          <a:schemeClr val="tx1"/>
                        </a:solidFill>
                      </a:endParaRP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3</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4</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dirty="0" smtClean="0">
                          <a:solidFill>
                            <a:schemeClr val="tx1"/>
                          </a:solidFill>
                        </a:rPr>
                        <a:t>t</a:t>
                      </a:r>
                      <a:r>
                        <a:rPr lang="en-US" sz="2800" b="0" baseline="-25000" dirty="0" smtClean="0">
                          <a:solidFill>
                            <a:schemeClr val="tx1"/>
                          </a:solidFill>
                        </a:rPr>
                        <a:t>5</a:t>
                      </a:r>
                    </a:p>
                  </a:txBody>
                  <a:tcPr anchor="ctr">
                    <a:lnL w="12700" cmpd="sng">
                      <a:noFill/>
                    </a:lnL>
                    <a:lnR w="12700" cmpd="sng">
                      <a:noFill/>
                    </a:lnR>
                    <a:lnT w="12700" cmpd="sng">
                      <a:noFill/>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1</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bg1">
                              <a:lumMod val="85000"/>
                            </a:schemeClr>
                          </a:solidFill>
                        </a:rPr>
                        <a:t>0</a:t>
                      </a:r>
                      <a:endParaRPr lang="en-US" sz="2800" b="0" dirty="0">
                        <a:solidFill>
                          <a:schemeClr val="bg1">
                            <a:lumMod val="85000"/>
                          </a:schemeClr>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2</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3</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r h="2762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baseline="0" dirty="0" smtClean="0">
                          <a:solidFill>
                            <a:schemeClr val="tx1"/>
                          </a:solidFill>
                        </a:rPr>
                        <a:t>d</a:t>
                      </a:r>
                      <a:r>
                        <a:rPr lang="en-US" sz="2800" b="0" baseline="-25000" dirty="0" smtClean="0">
                          <a:solidFill>
                            <a:schemeClr val="tx1"/>
                          </a:solidFill>
                        </a:rPr>
                        <a:t>4</a:t>
                      </a:r>
                    </a:p>
                  </a:txBody>
                  <a:tcPr anchor="ctr">
                    <a:lnL w="12700" cmpd="sng">
                      <a:noFill/>
                    </a:lnL>
                    <a:lnR w="12700" cap="flat" cmpd="sng" algn="ctr">
                      <a:solidFill>
                        <a:srgbClr val="7F7F7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rgbClr val="D9D9D9"/>
                          </a:solidFill>
                        </a:rPr>
                        <a:t>0</a:t>
                      </a:r>
                      <a:endParaRPr lang="en-US" sz="2800" b="0" dirty="0">
                        <a:solidFill>
                          <a:srgbClr val="D9D9D9"/>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0" dirty="0" smtClean="0">
                          <a:solidFill>
                            <a:schemeClr val="tx1"/>
                          </a:solidFill>
                        </a:rPr>
                        <a:t>1</a:t>
                      </a:r>
                      <a:endParaRPr lang="en-US" sz="2800" b="0" dirty="0">
                        <a:solidFill>
                          <a:schemeClr val="tx1"/>
                        </a:solidFill>
                      </a:endParaRPr>
                    </a:p>
                  </a:txBody>
                  <a:tcPr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p:nvPr/>
        </p:nvSpPr>
        <p:spPr>
          <a:xfrm>
            <a:off x="3352800" y="1981200"/>
            <a:ext cx="5562600" cy="64633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r"/>
            <a:r>
              <a:rPr lang="en-US" altLang="zh-HK" sz="3600" dirty="0" smtClean="0">
                <a:solidFill>
                  <a:schemeClr val="tx1"/>
                </a:solidFill>
              </a:rPr>
              <a:t>Drug-target </a:t>
            </a:r>
            <a:r>
              <a:rPr lang="en-US" altLang="zh-HK" sz="3600" b="1" dirty="0" smtClean="0">
                <a:solidFill>
                  <a:schemeClr val="tx2">
                    <a:lumMod val="60000"/>
                    <a:lumOff val="40000"/>
                  </a:schemeClr>
                </a:solidFill>
              </a:rPr>
              <a:t>interaction</a:t>
            </a:r>
            <a:endParaRPr lang="zh-HK" altLang="en-US" sz="3600" dirty="0">
              <a:solidFill>
                <a:schemeClr val="tx1"/>
              </a:solidFill>
            </a:endParaRPr>
          </a:p>
        </p:txBody>
      </p:sp>
      <p:sp>
        <p:nvSpPr>
          <p:cNvPr id="13" name="TextBox 12"/>
          <p:cNvSpPr txBox="1"/>
          <p:nvPr/>
        </p:nvSpPr>
        <p:spPr>
          <a:xfrm>
            <a:off x="609600" y="3679686"/>
            <a:ext cx="4114800" cy="175432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HK" sz="3600" dirty="0" smtClean="0">
                <a:solidFill>
                  <a:schemeClr val="tx1"/>
                </a:solidFill>
              </a:rPr>
              <a:t>Only uses positive samples to build the model</a:t>
            </a:r>
            <a:endParaRPr lang="zh-HK" altLang="en-US" sz="3600" dirty="0">
              <a:solidFill>
                <a:schemeClr val="tx1"/>
              </a:solidFill>
            </a:endParaRPr>
          </a:p>
        </p:txBody>
      </p:sp>
      <p:sp>
        <p:nvSpPr>
          <p:cNvPr id="16" name="Oval 15"/>
          <p:cNvSpPr/>
          <p:nvPr/>
        </p:nvSpPr>
        <p:spPr>
          <a:xfrm rot="21217064">
            <a:off x="2639719" y="3420239"/>
            <a:ext cx="1981200" cy="990600"/>
          </a:xfrm>
          <a:prstGeom prst="ellipse">
            <a:avLst/>
          </a:prstGeom>
          <a:noFill/>
          <a:ln w="5715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219200" y="2895600"/>
            <a:ext cx="1905000" cy="707886"/>
          </a:xfrm>
          <a:prstGeom prst="rect">
            <a:avLst/>
          </a:prstGeom>
          <a:noFill/>
        </p:spPr>
        <p:txBody>
          <a:bodyPr wrap="square" rtlCol="0">
            <a:spAutoFit/>
          </a:bodyPr>
          <a:lstStyle/>
          <a:p>
            <a:r>
              <a:rPr lang="en-US" sz="4000" dirty="0" smtClean="0">
                <a:solidFill>
                  <a:srgbClr val="800000"/>
                </a:solidFill>
              </a:rPr>
              <a:t>Biased!</a:t>
            </a:r>
            <a:endParaRPr lang="en-US" sz="4000" dirty="0">
              <a:solidFill>
                <a:srgbClr val="800000"/>
              </a:solidFill>
            </a:endParaRPr>
          </a:p>
        </p:txBody>
      </p:sp>
    </p:spTree>
    <p:extLst>
      <p:ext uri="{BB962C8B-B14F-4D97-AF65-F5344CB8AC3E}">
        <p14:creationId xmlns:p14="http://schemas.microsoft.com/office/powerpoint/2010/main" val="185309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48DD4"/>
      </a:hlink>
      <a:folHlink>
        <a:srgbClr val="B2A2C7"/>
      </a:folHlink>
    </a:clrScheme>
    <a:fontScheme name="Default">
      <a:majorFont>
        <a:latin typeface="Impact"/>
        <a:ea typeface="PMingLiU"/>
        <a:cs typeface=""/>
      </a:majorFont>
      <a:minorFont>
        <a:latin typeface="Arial"/>
        <a:ea typeface="PMingLiU"/>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7892</TotalTime>
  <Words>3175</Words>
  <Application>Microsoft Macintosh PowerPoint</Application>
  <PresentationFormat>On-screen Show (4:3)</PresentationFormat>
  <Paragraphs>820</Paragraphs>
  <Slides>42</Slides>
  <Notes>25</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Predicting Drug-Target Interaction for New Drugs Using Enhanced Similarity Measures and Super-Target Clustering</vt:lpstr>
      <vt:lpstr>PowerPoint Presentation</vt:lpstr>
      <vt:lpstr>PowerPoint Presentation</vt:lpstr>
      <vt:lpstr>PowerPoint Presentation</vt:lpstr>
      <vt:lpstr>Drug discovery: Predicting drug-target interaction is the key!</vt:lpstr>
      <vt:lpstr>The prediction problem</vt:lpstr>
      <vt:lpstr>Input</vt:lpstr>
      <vt:lpstr>Input</vt:lpstr>
      <vt:lpstr>Existing method #1: WNN-GIP Weighted nearest neighbor – Gaussian interaction profile (PloS One 2013)</vt:lpstr>
      <vt:lpstr>Existing method #2: KBMF2K Kernelized Bayesian matrix factorization (Bioinformatics 2012)</vt:lpstr>
      <vt:lpstr>Limitations of the existing methods WNN-GIP and KBMF2K</vt:lpstr>
      <vt:lpstr>Drug-target interaction prediction as probabilistic events</vt:lpstr>
      <vt:lpstr>The neighbor idea</vt:lpstr>
      <vt:lpstr>The probability</vt:lpstr>
      <vt:lpstr>“Super-targets”</vt:lpstr>
      <vt:lpstr>PowerPoint Presentation</vt:lpstr>
      <vt:lpstr>PowerPoint Presentation</vt:lpstr>
      <vt:lpstr>PowerPoint Presentation</vt:lpstr>
      <vt:lpstr>PowerPoint Presentation</vt:lpstr>
      <vt:lpstr>PowerPoint Presentation</vt:lpstr>
      <vt:lpstr>PowerPoint Presentation</vt:lpstr>
      <vt:lpstr>Enhanced similarity measures for drugs and targets</vt:lpstr>
      <vt:lpstr>Existing similarity measures</vt:lpstr>
      <vt:lpstr>They have low structural similarity (0.275) </vt:lpstr>
      <vt:lpstr>They have low structural similarity (0.275) </vt:lpstr>
      <vt:lpstr>Anatomical Therapeutic Chemical Classification System</vt:lpstr>
      <vt:lpstr>Anatomical Therapeutic Chemical Classification System</vt:lpstr>
      <vt:lpstr>Functional categories of proteins</vt:lpstr>
      <vt:lpstr>Our new similarity measure</vt:lpstr>
      <vt:lpstr>Our performance</vt:lpstr>
      <vt:lpstr>AUC                                 AUPR</vt:lpstr>
      <vt:lpstr>AUC                                 AUPR</vt:lpstr>
      <vt:lpstr>Overall performance</vt:lpstr>
      <vt:lpstr>With and without new similarity measures</vt:lpstr>
      <vt:lpstr>New drug, new target</vt:lpstr>
      <vt:lpstr>New drug, new target</vt:lpstr>
      <vt:lpstr>Conclusions</vt:lpstr>
      <vt:lpstr>References</vt:lpstr>
      <vt:lpstr>Image sources</vt:lpstr>
      <vt:lpstr>Supplementary #1</vt:lpstr>
      <vt:lpstr>Supplementary #1</vt:lpstr>
      <vt:lpstr>Supplementary #2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Drug-Target Interaction for New Drugs Using Enhanced Similarity Measures and Super-Target Clustering</dc:title>
  <dc:creator>Yiming Li</dc:creator>
  <cp:lastModifiedBy>Yiming Li</cp:lastModifiedBy>
  <cp:revision>256</cp:revision>
  <dcterms:created xsi:type="dcterms:W3CDTF">2006-08-16T00:00:00Z</dcterms:created>
  <dcterms:modified xsi:type="dcterms:W3CDTF">2014-11-04T15:25:52Z</dcterms:modified>
</cp:coreProperties>
</file>